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1" r:id="rId9"/>
    <p:sldId id="297" r:id="rId10"/>
    <p:sldId id="262" r:id="rId11"/>
    <p:sldId id="267" r:id="rId12"/>
    <p:sldId id="274" r:id="rId13"/>
    <p:sldId id="264" r:id="rId14"/>
    <p:sldId id="268" r:id="rId15"/>
    <p:sldId id="266" r:id="rId16"/>
    <p:sldId id="269" r:id="rId17"/>
    <p:sldId id="271" r:id="rId18"/>
    <p:sldId id="296" r:id="rId19"/>
    <p:sldId id="299" r:id="rId20"/>
    <p:sldId id="270" r:id="rId21"/>
    <p:sldId id="272" r:id="rId22"/>
    <p:sldId id="273" r:id="rId23"/>
    <p:sldId id="281" r:id="rId24"/>
    <p:sldId id="285" r:id="rId25"/>
    <p:sldId id="287" r:id="rId26"/>
    <p:sldId id="288" r:id="rId27"/>
    <p:sldId id="289" r:id="rId28"/>
    <p:sldId id="290" r:id="rId29"/>
    <p:sldId id="291" r:id="rId30"/>
    <p:sldId id="276" r:id="rId31"/>
    <p:sldId id="278" r:id="rId32"/>
    <p:sldId id="279" r:id="rId33"/>
    <p:sldId id="280" r:id="rId34"/>
    <p:sldId id="282" r:id="rId35"/>
    <p:sldId id="283" r:id="rId36"/>
    <p:sldId id="294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86567" autoAdjust="0"/>
  </p:normalViewPr>
  <p:slideViewPr>
    <p:cSldViewPr snapToGrid="0" snapToObjects="1">
      <p:cViewPr varScale="1">
        <p:scale>
          <a:sx n="73" d="100"/>
          <a:sy n="73" d="100"/>
        </p:scale>
        <p:origin x="1553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ED6907-E10C-40FA-B89C-46F0E99DCC9D}" type="doc">
      <dgm:prSet loTypeId="urn:microsoft.com/office/officeart/2011/layout/Tab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B12730BF-460C-465C-8826-7BC31D79569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/>
            <a:t>8:30-9:00am</a:t>
          </a:r>
        </a:p>
      </dgm:t>
    </dgm:pt>
    <dgm:pt modelId="{2291FC6A-62FC-4224-9C46-3739E3E2E7C0}" type="parTrans" cxnId="{0708B0FA-3741-4451-90CE-63DA860FE61D}">
      <dgm:prSet/>
      <dgm:spPr/>
      <dgm:t>
        <a:bodyPr/>
        <a:lstStyle/>
        <a:p>
          <a:endParaRPr lang="en-US"/>
        </a:p>
      </dgm:t>
    </dgm:pt>
    <dgm:pt modelId="{B354658B-706C-485D-B300-C9B03C3DA050}" type="sibTrans" cxnId="{0708B0FA-3741-4451-90CE-63DA860FE61D}">
      <dgm:prSet/>
      <dgm:spPr/>
      <dgm:t>
        <a:bodyPr/>
        <a:lstStyle/>
        <a:p>
          <a:endParaRPr lang="en-US"/>
        </a:p>
      </dgm:t>
    </dgm:pt>
    <dgm:pt modelId="{8AD2D2FC-9BCB-4EF8-95D6-6041D911AB50}">
      <dgm:prSet phldrT="[Text]"/>
      <dgm:spPr/>
      <dgm:t>
        <a:bodyPr/>
        <a:lstStyle/>
        <a:p>
          <a:r>
            <a:rPr lang="en-US" dirty="0"/>
            <a:t>Getting started</a:t>
          </a:r>
        </a:p>
      </dgm:t>
    </dgm:pt>
    <dgm:pt modelId="{99F42B70-6401-46A8-B6D7-6772BE2BB013}" type="parTrans" cxnId="{2BCB189D-7554-4BA9-9761-1752383D2590}">
      <dgm:prSet/>
      <dgm:spPr/>
      <dgm:t>
        <a:bodyPr/>
        <a:lstStyle/>
        <a:p>
          <a:endParaRPr lang="en-US"/>
        </a:p>
      </dgm:t>
    </dgm:pt>
    <dgm:pt modelId="{0E5A1A91-1BFD-47AC-B95D-609C2B6583AC}" type="sibTrans" cxnId="{2BCB189D-7554-4BA9-9761-1752383D2590}">
      <dgm:prSet/>
      <dgm:spPr/>
      <dgm:t>
        <a:bodyPr/>
        <a:lstStyle/>
        <a:p>
          <a:endParaRPr lang="en-US"/>
        </a:p>
      </dgm:t>
    </dgm:pt>
    <dgm:pt modelId="{057FD9AC-0341-4963-9B0D-6B71F0AEA315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/>
            <a:t>9:00am-12:30pm</a:t>
          </a:r>
        </a:p>
      </dgm:t>
    </dgm:pt>
    <dgm:pt modelId="{17C330C0-C76F-468E-8538-7A05CC5A84FB}" type="parTrans" cxnId="{600F0FB2-217E-41CA-AB27-529B030D49C8}">
      <dgm:prSet/>
      <dgm:spPr/>
      <dgm:t>
        <a:bodyPr/>
        <a:lstStyle/>
        <a:p>
          <a:endParaRPr lang="en-US"/>
        </a:p>
      </dgm:t>
    </dgm:pt>
    <dgm:pt modelId="{6B861DFC-471E-4FB4-97DC-F1D86C5D0053}" type="sibTrans" cxnId="{600F0FB2-217E-41CA-AB27-529B030D49C8}">
      <dgm:prSet/>
      <dgm:spPr/>
      <dgm:t>
        <a:bodyPr/>
        <a:lstStyle/>
        <a:p>
          <a:endParaRPr lang="en-US"/>
        </a:p>
      </dgm:t>
    </dgm:pt>
    <dgm:pt modelId="{198BB5D8-E053-4391-A4C3-2E40939277A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/>
            <a:t>12:30-1:30pm</a:t>
          </a:r>
        </a:p>
      </dgm:t>
    </dgm:pt>
    <dgm:pt modelId="{3AAFC99C-77D9-4747-9B39-93CAFD1AAF27}" type="parTrans" cxnId="{9324EAAD-5CB1-433E-8DAA-0F0F0C4A8A3C}">
      <dgm:prSet/>
      <dgm:spPr/>
      <dgm:t>
        <a:bodyPr/>
        <a:lstStyle/>
        <a:p>
          <a:endParaRPr lang="en-US"/>
        </a:p>
      </dgm:t>
    </dgm:pt>
    <dgm:pt modelId="{8B37C23C-D654-4485-9E5C-ABC75E40EA72}" type="sibTrans" cxnId="{9324EAAD-5CB1-433E-8DAA-0F0F0C4A8A3C}">
      <dgm:prSet/>
      <dgm:spPr/>
      <dgm:t>
        <a:bodyPr/>
        <a:lstStyle/>
        <a:p>
          <a:endParaRPr lang="en-US"/>
        </a:p>
      </dgm:t>
    </dgm:pt>
    <dgm:pt modelId="{A0FC6894-5BD2-465C-90B7-A1B1FB2AE919}">
      <dgm:prSet phldrT="[Text]"/>
      <dgm:spPr/>
      <dgm:t>
        <a:bodyPr/>
        <a:lstStyle/>
        <a:p>
          <a:r>
            <a:rPr lang="en-US" dirty="0"/>
            <a:t>Lunch </a:t>
          </a:r>
        </a:p>
      </dgm:t>
    </dgm:pt>
    <dgm:pt modelId="{3AD80223-D66B-4F59-BADA-3CD82B0F8AE3}" type="parTrans" cxnId="{FDD17F07-D5CE-4432-8B1E-7E6B396A0331}">
      <dgm:prSet/>
      <dgm:spPr/>
      <dgm:t>
        <a:bodyPr/>
        <a:lstStyle/>
        <a:p>
          <a:endParaRPr lang="en-US"/>
        </a:p>
      </dgm:t>
    </dgm:pt>
    <dgm:pt modelId="{8E64B011-94CD-4D4D-9BD3-098B064D5B3B}" type="sibTrans" cxnId="{FDD17F07-D5CE-4432-8B1E-7E6B396A0331}">
      <dgm:prSet/>
      <dgm:spPr/>
      <dgm:t>
        <a:bodyPr/>
        <a:lstStyle/>
        <a:p>
          <a:endParaRPr lang="en-US"/>
        </a:p>
      </dgm:t>
    </dgm:pt>
    <dgm:pt modelId="{C2A65C49-FD38-4AA3-AA52-818D6C713500}">
      <dgm:prSet phldrT="[Text]"/>
      <dgm:spPr/>
      <dgm:t>
        <a:bodyPr/>
        <a:lstStyle/>
        <a:p>
          <a:r>
            <a:rPr lang="en-US" dirty="0"/>
            <a:t>On your own</a:t>
          </a:r>
        </a:p>
      </dgm:t>
    </dgm:pt>
    <dgm:pt modelId="{6DED6963-4997-44CB-B140-0570B466E17A}" type="parTrans" cxnId="{84C8E0FD-3B0C-4FB1-BA70-CF19B592A14D}">
      <dgm:prSet/>
      <dgm:spPr/>
      <dgm:t>
        <a:bodyPr/>
        <a:lstStyle/>
        <a:p>
          <a:endParaRPr lang="en-US"/>
        </a:p>
      </dgm:t>
    </dgm:pt>
    <dgm:pt modelId="{75CA210E-95C7-4EAE-A01C-B8F8A5601BA8}" type="sibTrans" cxnId="{84C8E0FD-3B0C-4FB1-BA70-CF19B592A14D}">
      <dgm:prSet/>
      <dgm:spPr/>
      <dgm:t>
        <a:bodyPr/>
        <a:lstStyle/>
        <a:p>
          <a:endParaRPr lang="en-US"/>
        </a:p>
      </dgm:t>
    </dgm:pt>
    <dgm:pt modelId="{FE67F40B-A6AE-4F30-B72F-E9DA9D82EBB7}">
      <dgm:prSet phldrT="[Text]"/>
      <dgm:spPr/>
      <dgm:t>
        <a:bodyPr/>
        <a:lstStyle/>
        <a:p>
          <a:r>
            <a:rPr lang="en-US" dirty="0"/>
            <a:t>Create RIMMF records</a:t>
          </a:r>
        </a:p>
      </dgm:t>
    </dgm:pt>
    <dgm:pt modelId="{2EF91384-3179-47D4-934A-5DEAFA4EC313}" type="parTrans" cxnId="{2733415B-0B39-476E-803A-2735A4453AEA}">
      <dgm:prSet/>
      <dgm:spPr/>
      <dgm:t>
        <a:bodyPr/>
        <a:lstStyle/>
        <a:p>
          <a:endParaRPr lang="en-US"/>
        </a:p>
      </dgm:t>
    </dgm:pt>
    <dgm:pt modelId="{1A25903E-E388-43F8-83F5-3D9F51A07902}" type="sibTrans" cxnId="{2733415B-0B39-476E-803A-2735A4453AEA}">
      <dgm:prSet/>
      <dgm:spPr/>
      <dgm:t>
        <a:bodyPr/>
        <a:lstStyle/>
        <a:p>
          <a:endParaRPr lang="en-US"/>
        </a:p>
      </dgm:t>
    </dgm:pt>
    <dgm:pt modelId="{E228ED4F-0EDD-4E90-B0DD-AF4489A55963}">
      <dgm:prSet phldrT="[Text]"/>
      <dgm:spPr/>
      <dgm:t>
        <a:bodyPr/>
        <a:lstStyle/>
        <a:p>
          <a:r>
            <a:rPr lang="en-US" dirty="0"/>
            <a:t>Welcome, Introductions, Overview</a:t>
          </a:r>
        </a:p>
      </dgm:t>
    </dgm:pt>
    <dgm:pt modelId="{FC74A58E-5C03-4C67-B741-B929E233B78C}" type="parTrans" cxnId="{7283E8B9-9989-466B-9098-990DD28493C7}">
      <dgm:prSet/>
      <dgm:spPr/>
      <dgm:t>
        <a:bodyPr/>
        <a:lstStyle/>
        <a:p>
          <a:endParaRPr lang="en-US"/>
        </a:p>
      </dgm:t>
    </dgm:pt>
    <dgm:pt modelId="{45163BD5-4E69-4493-BC07-3A2D261A1920}" type="sibTrans" cxnId="{7283E8B9-9989-466B-9098-990DD28493C7}">
      <dgm:prSet/>
      <dgm:spPr/>
      <dgm:t>
        <a:bodyPr/>
        <a:lstStyle/>
        <a:p>
          <a:endParaRPr lang="en-US"/>
        </a:p>
      </dgm:t>
    </dgm:pt>
    <dgm:pt modelId="{B61E5736-B679-4AD0-826B-6EDD455D165A}">
      <dgm:prSet phldrT="[Text]"/>
      <dgm:spPr/>
      <dgm:t>
        <a:bodyPr/>
        <a:lstStyle/>
        <a:p>
          <a:r>
            <a:rPr lang="en-US" dirty="0"/>
            <a:t>9:45-10:00am: Coffee break upstairs – thanks to MOUG!</a:t>
          </a:r>
        </a:p>
      </dgm:t>
    </dgm:pt>
    <dgm:pt modelId="{B00F86AD-EF36-4A06-AD93-61C19231F21F}" type="parTrans" cxnId="{FE8FAF4B-1A50-4E3F-9E11-ED503D7CAF54}">
      <dgm:prSet/>
      <dgm:spPr/>
      <dgm:t>
        <a:bodyPr/>
        <a:lstStyle/>
        <a:p>
          <a:endParaRPr lang="en-US"/>
        </a:p>
      </dgm:t>
    </dgm:pt>
    <dgm:pt modelId="{F3C4E9A0-BEF0-4862-AC8E-34CA9463EE84}" type="sibTrans" cxnId="{FE8FAF4B-1A50-4E3F-9E11-ED503D7CAF54}">
      <dgm:prSet/>
      <dgm:spPr/>
      <dgm:t>
        <a:bodyPr/>
        <a:lstStyle/>
        <a:p>
          <a:endParaRPr lang="en-US"/>
        </a:p>
      </dgm:t>
    </dgm:pt>
    <dgm:pt modelId="{86BEBFC1-F0C1-4061-8EB9-A2A841BE204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/>
            <a:t>1:30-2:30pm</a:t>
          </a:r>
        </a:p>
      </dgm:t>
    </dgm:pt>
    <dgm:pt modelId="{9FCA2EAE-CA7E-439A-B782-E538912AEB99}" type="parTrans" cxnId="{D66E5963-0F24-44BA-A03B-AF6E6F8665C6}">
      <dgm:prSet/>
      <dgm:spPr/>
      <dgm:t>
        <a:bodyPr/>
        <a:lstStyle/>
        <a:p>
          <a:endParaRPr lang="en-US"/>
        </a:p>
      </dgm:t>
    </dgm:pt>
    <dgm:pt modelId="{AA540180-8410-4A10-8214-4A6EECE9AA7A}" type="sibTrans" cxnId="{D66E5963-0F24-44BA-A03B-AF6E6F8665C6}">
      <dgm:prSet/>
      <dgm:spPr/>
      <dgm:t>
        <a:bodyPr/>
        <a:lstStyle/>
        <a:p>
          <a:endParaRPr lang="en-US"/>
        </a:p>
      </dgm:t>
    </dgm:pt>
    <dgm:pt modelId="{9E15E11A-F1B6-4FC7-A060-D2C8C6361F0F}">
      <dgm:prSet phldrT="[Text]"/>
      <dgm:spPr/>
      <dgm:t>
        <a:bodyPr/>
        <a:lstStyle/>
        <a:p>
          <a:r>
            <a:rPr lang="en-US" dirty="0"/>
            <a:t>Wrap up discussion</a:t>
          </a:r>
        </a:p>
      </dgm:t>
    </dgm:pt>
    <dgm:pt modelId="{B9022E04-1864-4AA3-92FC-C3695F01B3E2}" type="parTrans" cxnId="{605C785F-9E04-44FF-A648-E40059887418}">
      <dgm:prSet/>
      <dgm:spPr/>
      <dgm:t>
        <a:bodyPr/>
        <a:lstStyle/>
        <a:p>
          <a:endParaRPr lang="en-US"/>
        </a:p>
      </dgm:t>
    </dgm:pt>
    <dgm:pt modelId="{56F167E8-1784-49C1-B228-244AC91626D9}" type="sibTrans" cxnId="{605C785F-9E04-44FF-A648-E40059887418}">
      <dgm:prSet/>
      <dgm:spPr/>
      <dgm:t>
        <a:bodyPr/>
        <a:lstStyle/>
        <a:p>
          <a:endParaRPr lang="en-US"/>
        </a:p>
      </dgm:t>
    </dgm:pt>
    <dgm:pt modelId="{A63113A4-0BA3-4FFD-8F20-A8191FC9A392}">
      <dgm:prSet phldrT="[Text]"/>
      <dgm:spPr/>
      <dgm:t>
        <a:bodyPr/>
        <a:lstStyle/>
        <a:p>
          <a:r>
            <a:rPr lang="en-US" dirty="0"/>
            <a:t>RDA / RIMMF / Linked data / Q&amp;A</a:t>
          </a:r>
          <a:br>
            <a:rPr lang="en-US" dirty="0"/>
          </a:br>
          <a:endParaRPr lang="en-US" dirty="0"/>
        </a:p>
      </dgm:t>
    </dgm:pt>
    <dgm:pt modelId="{1F3E0337-7601-403F-AE7B-06DCB1685D97}" type="parTrans" cxnId="{07A6FC17-8476-47DE-81B7-7E2E6314BB8B}">
      <dgm:prSet/>
      <dgm:spPr/>
      <dgm:t>
        <a:bodyPr/>
        <a:lstStyle/>
        <a:p>
          <a:endParaRPr lang="en-US"/>
        </a:p>
      </dgm:t>
    </dgm:pt>
    <dgm:pt modelId="{FCF12495-A41D-4CBA-9336-C19C425E9769}" type="sibTrans" cxnId="{07A6FC17-8476-47DE-81B7-7E2E6314BB8B}">
      <dgm:prSet/>
      <dgm:spPr/>
      <dgm:t>
        <a:bodyPr/>
        <a:lstStyle/>
        <a:p>
          <a:endParaRPr lang="en-US"/>
        </a:p>
      </dgm:t>
    </dgm:pt>
    <dgm:pt modelId="{4A991646-60CD-4FC2-8D51-F82B071F0739}" type="pres">
      <dgm:prSet presAssocID="{22ED6907-E10C-40FA-B89C-46F0E99DCC9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9AACBC73-B419-4749-A664-D618944B7C5B}" type="pres">
      <dgm:prSet presAssocID="{B12730BF-460C-465C-8826-7BC31D795696}" presName="composite" presStyleCnt="0"/>
      <dgm:spPr/>
    </dgm:pt>
    <dgm:pt modelId="{E6D40094-AA60-4E6C-A09A-C7246980693E}" type="pres">
      <dgm:prSet presAssocID="{B12730BF-460C-465C-8826-7BC31D795696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DC58E09E-66B3-4724-AA05-6AE11070CDF8}" type="pres">
      <dgm:prSet presAssocID="{B12730BF-460C-465C-8826-7BC31D795696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</dgm:pt>
    <dgm:pt modelId="{FFD56B70-6B29-4382-95FE-9D4968FED184}" type="pres">
      <dgm:prSet presAssocID="{B12730BF-460C-465C-8826-7BC31D795696}" presName="Accent" presStyleLbl="parChTrans1D1" presStyleIdx="0" presStyleCnt="4"/>
      <dgm:spPr/>
    </dgm:pt>
    <dgm:pt modelId="{9827BFA7-93C2-4A56-95CD-C86ADDC00AA6}" type="pres">
      <dgm:prSet presAssocID="{B12730BF-460C-465C-8826-7BC31D795696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AF6B2BE6-8F0A-4120-A353-C71C177FB713}" type="pres">
      <dgm:prSet presAssocID="{B354658B-706C-485D-B300-C9B03C3DA050}" presName="sibTrans" presStyleCnt="0"/>
      <dgm:spPr/>
    </dgm:pt>
    <dgm:pt modelId="{6A8610D4-A3CB-49C9-97DE-5724348215C5}" type="pres">
      <dgm:prSet presAssocID="{057FD9AC-0341-4963-9B0D-6B71F0AEA315}" presName="composite" presStyleCnt="0"/>
      <dgm:spPr/>
    </dgm:pt>
    <dgm:pt modelId="{CB0FBFC9-15BA-40E7-B9CF-0E912915D654}" type="pres">
      <dgm:prSet presAssocID="{057FD9AC-0341-4963-9B0D-6B71F0AEA315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00945A31-4F99-48FD-A80C-7A95C7D89E9C}" type="pres">
      <dgm:prSet presAssocID="{057FD9AC-0341-4963-9B0D-6B71F0AEA315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C89F4033-02E7-4A96-93F1-02F8C7BF948C}" type="pres">
      <dgm:prSet presAssocID="{057FD9AC-0341-4963-9B0D-6B71F0AEA315}" presName="Accent" presStyleLbl="parChTrans1D1" presStyleIdx="1" presStyleCnt="4"/>
      <dgm:spPr/>
    </dgm:pt>
    <dgm:pt modelId="{AF916F8D-6331-45D0-9A8F-E8FFD32BA764}" type="pres">
      <dgm:prSet presAssocID="{057FD9AC-0341-4963-9B0D-6B71F0AEA315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6271B4EB-D460-48EB-A563-BA497672BCB1}" type="pres">
      <dgm:prSet presAssocID="{6B861DFC-471E-4FB4-97DC-F1D86C5D0053}" presName="sibTrans" presStyleCnt="0"/>
      <dgm:spPr/>
    </dgm:pt>
    <dgm:pt modelId="{F2AD8907-0853-48E3-9939-B2C2F27ACA3E}" type="pres">
      <dgm:prSet presAssocID="{198BB5D8-E053-4391-A4C3-2E40939277A3}" presName="composite" presStyleCnt="0"/>
      <dgm:spPr/>
    </dgm:pt>
    <dgm:pt modelId="{3B7F20AD-A6A3-42D9-A63B-DA2974D3E581}" type="pres">
      <dgm:prSet presAssocID="{198BB5D8-E053-4391-A4C3-2E40939277A3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D478BC13-92B5-405B-8C4E-235F9414783B}" type="pres">
      <dgm:prSet presAssocID="{198BB5D8-E053-4391-A4C3-2E40939277A3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2F41FF9D-29C4-4D27-8B5C-5D4DEA0C0D1E}" type="pres">
      <dgm:prSet presAssocID="{198BB5D8-E053-4391-A4C3-2E40939277A3}" presName="Accent" presStyleLbl="parChTrans1D1" presStyleIdx="2" presStyleCnt="4"/>
      <dgm:spPr/>
    </dgm:pt>
    <dgm:pt modelId="{6D9EAAEE-79DB-4788-98E1-064A3874B8D9}" type="pres">
      <dgm:prSet presAssocID="{198BB5D8-E053-4391-A4C3-2E40939277A3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540F3932-08E2-498F-B770-EF46F6E48F5F}" type="pres">
      <dgm:prSet presAssocID="{8B37C23C-D654-4485-9E5C-ABC75E40EA72}" presName="sibTrans" presStyleCnt="0"/>
      <dgm:spPr/>
    </dgm:pt>
    <dgm:pt modelId="{D643D99A-8B13-4994-89FB-0EFCC56AE505}" type="pres">
      <dgm:prSet presAssocID="{86BEBFC1-F0C1-4061-8EB9-A2A841BE204E}" presName="composite" presStyleCnt="0"/>
      <dgm:spPr/>
    </dgm:pt>
    <dgm:pt modelId="{4D7E3709-1A2D-4CAA-A181-64BDF8485312}" type="pres">
      <dgm:prSet presAssocID="{86BEBFC1-F0C1-4061-8EB9-A2A841BE204E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1DE70F2D-0AA4-44DB-AFA7-0E7DBF058BCC}" type="pres">
      <dgm:prSet presAssocID="{86BEBFC1-F0C1-4061-8EB9-A2A841BE204E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AA4797C3-1E60-4FBF-AC22-9D7821257FAF}" type="pres">
      <dgm:prSet presAssocID="{86BEBFC1-F0C1-4061-8EB9-A2A841BE204E}" presName="Accent" presStyleLbl="parChTrans1D1" presStyleIdx="3" presStyleCnt="4"/>
      <dgm:spPr/>
    </dgm:pt>
    <dgm:pt modelId="{3EEB9E49-42D1-4C1F-BF67-21A19C414C07}" type="pres">
      <dgm:prSet presAssocID="{86BEBFC1-F0C1-4061-8EB9-A2A841BE204E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FDD17F07-D5CE-4432-8B1E-7E6B396A0331}" srcId="{198BB5D8-E053-4391-A4C3-2E40939277A3}" destId="{A0FC6894-5BD2-465C-90B7-A1B1FB2AE919}" srcOrd="0" destOrd="0" parTransId="{3AD80223-D66B-4F59-BADA-3CD82B0F8AE3}" sibTransId="{8E64B011-94CD-4D4D-9BD3-098B064D5B3B}"/>
    <dgm:cxn modelId="{1F089307-59FD-43A0-86CE-B45185F11597}" type="presOf" srcId="{A63113A4-0BA3-4FFD-8F20-A8191FC9A392}" destId="{3EEB9E49-42D1-4C1F-BF67-21A19C414C07}" srcOrd="0" destOrd="0" presId="urn:microsoft.com/office/officeart/2011/layout/TabList"/>
    <dgm:cxn modelId="{29188715-68AB-48AF-B5E5-D9A270F0FEAA}" type="presOf" srcId="{9E15E11A-F1B6-4FC7-A060-D2C8C6361F0F}" destId="{4D7E3709-1A2D-4CAA-A181-64BDF8485312}" srcOrd="0" destOrd="0" presId="urn:microsoft.com/office/officeart/2011/layout/TabList"/>
    <dgm:cxn modelId="{11400E16-6227-4F71-B1A1-E2E56872F2C9}" type="presOf" srcId="{86BEBFC1-F0C1-4061-8EB9-A2A841BE204E}" destId="{1DE70F2D-0AA4-44DB-AFA7-0E7DBF058BCC}" srcOrd="0" destOrd="0" presId="urn:microsoft.com/office/officeart/2011/layout/TabList"/>
    <dgm:cxn modelId="{07A6FC17-8476-47DE-81B7-7E2E6314BB8B}" srcId="{86BEBFC1-F0C1-4061-8EB9-A2A841BE204E}" destId="{A63113A4-0BA3-4FFD-8F20-A8191FC9A392}" srcOrd="1" destOrd="0" parTransId="{1F3E0337-7601-403F-AE7B-06DCB1685D97}" sibTransId="{FCF12495-A41D-4CBA-9336-C19C425E9769}"/>
    <dgm:cxn modelId="{DEB93026-DBD8-439F-801E-03748779F182}" type="presOf" srcId="{FE67F40B-A6AE-4F30-B72F-E9DA9D82EBB7}" destId="{CB0FBFC9-15BA-40E7-B9CF-0E912915D654}" srcOrd="0" destOrd="0" presId="urn:microsoft.com/office/officeart/2011/layout/TabList"/>
    <dgm:cxn modelId="{897ACA38-51F3-4093-8ADF-472A1DB8EC5A}" type="presOf" srcId="{8AD2D2FC-9BCB-4EF8-95D6-6041D911AB50}" destId="{E6D40094-AA60-4E6C-A09A-C7246980693E}" srcOrd="0" destOrd="0" presId="urn:microsoft.com/office/officeart/2011/layout/TabList"/>
    <dgm:cxn modelId="{51881939-A428-4538-9D9D-07EB9925A0DF}" type="presOf" srcId="{E228ED4F-0EDD-4E90-B0DD-AF4489A55963}" destId="{9827BFA7-93C2-4A56-95CD-C86ADDC00AA6}" srcOrd="0" destOrd="0" presId="urn:microsoft.com/office/officeart/2011/layout/TabList"/>
    <dgm:cxn modelId="{7BC7E43A-DBC0-4452-AF0E-6F3528A9EF63}" type="presOf" srcId="{22ED6907-E10C-40FA-B89C-46F0E99DCC9D}" destId="{4A991646-60CD-4FC2-8D51-F82B071F0739}" srcOrd="0" destOrd="0" presId="urn:microsoft.com/office/officeart/2011/layout/TabList"/>
    <dgm:cxn modelId="{2733415B-0B39-476E-803A-2735A4453AEA}" srcId="{057FD9AC-0341-4963-9B0D-6B71F0AEA315}" destId="{FE67F40B-A6AE-4F30-B72F-E9DA9D82EBB7}" srcOrd="0" destOrd="0" parTransId="{2EF91384-3179-47D4-934A-5DEAFA4EC313}" sibTransId="{1A25903E-E388-43F8-83F5-3D9F51A07902}"/>
    <dgm:cxn modelId="{605C785F-9E04-44FF-A648-E40059887418}" srcId="{86BEBFC1-F0C1-4061-8EB9-A2A841BE204E}" destId="{9E15E11A-F1B6-4FC7-A060-D2C8C6361F0F}" srcOrd="0" destOrd="0" parTransId="{B9022E04-1864-4AA3-92FC-C3695F01B3E2}" sibTransId="{56F167E8-1784-49C1-B228-244AC91626D9}"/>
    <dgm:cxn modelId="{D66E5963-0F24-44BA-A03B-AF6E6F8665C6}" srcId="{22ED6907-E10C-40FA-B89C-46F0E99DCC9D}" destId="{86BEBFC1-F0C1-4061-8EB9-A2A841BE204E}" srcOrd="3" destOrd="0" parTransId="{9FCA2EAE-CA7E-439A-B782-E538912AEB99}" sibTransId="{AA540180-8410-4A10-8214-4A6EECE9AA7A}"/>
    <dgm:cxn modelId="{FE8FAF4B-1A50-4E3F-9E11-ED503D7CAF54}" srcId="{057FD9AC-0341-4963-9B0D-6B71F0AEA315}" destId="{B61E5736-B679-4AD0-826B-6EDD455D165A}" srcOrd="1" destOrd="0" parTransId="{B00F86AD-EF36-4A06-AD93-61C19231F21F}" sibTransId="{F3C4E9A0-BEF0-4862-AC8E-34CA9463EE84}"/>
    <dgm:cxn modelId="{D2749D7D-C37C-4C32-B2E5-4C0C3D52F4E5}" type="presOf" srcId="{A0FC6894-5BD2-465C-90B7-A1B1FB2AE919}" destId="{3B7F20AD-A6A3-42D9-A63B-DA2974D3E581}" srcOrd="0" destOrd="0" presId="urn:microsoft.com/office/officeart/2011/layout/TabList"/>
    <dgm:cxn modelId="{281EC78B-407D-4098-9A3F-933FE5EB4CA8}" type="presOf" srcId="{057FD9AC-0341-4963-9B0D-6B71F0AEA315}" destId="{00945A31-4F99-48FD-A80C-7A95C7D89E9C}" srcOrd="0" destOrd="0" presId="urn:microsoft.com/office/officeart/2011/layout/TabList"/>
    <dgm:cxn modelId="{2BCB189D-7554-4BA9-9761-1752383D2590}" srcId="{B12730BF-460C-465C-8826-7BC31D795696}" destId="{8AD2D2FC-9BCB-4EF8-95D6-6041D911AB50}" srcOrd="0" destOrd="0" parTransId="{99F42B70-6401-46A8-B6D7-6772BE2BB013}" sibTransId="{0E5A1A91-1BFD-47AC-B95D-609C2B6583AC}"/>
    <dgm:cxn modelId="{4B9710AD-0DC9-40A3-BF5D-C64AC2899DD4}" type="presOf" srcId="{B12730BF-460C-465C-8826-7BC31D795696}" destId="{DC58E09E-66B3-4724-AA05-6AE11070CDF8}" srcOrd="0" destOrd="0" presId="urn:microsoft.com/office/officeart/2011/layout/TabList"/>
    <dgm:cxn modelId="{9324EAAD-5CB1-433E-8DAA-0F0F0C4A8A3C}" srcId="{22ED6907-E10C-40FA-B89C-46F0E99DCC9D}" destId="{198BB5D8-E053-4391-A4C3-2E40939277A3}" srcOrd="2" destOrd="0" parTransId="{3AAFC99C-77D9-4747-9B39-93CAFD1AAF27}" sibTransId="{8B37C23C-D654-4485-9E5C-ABC75E40EA72}"/>
    <dgm:cxn modelId="{600F0FB2-217E-41CA-AB27-529B030D49C8}" srcId="{22ED6907-E10C-40FA-B89C-46F0E99DCC9D}" destId="{057FD9AC-0341-4963-9B0D-6B71F0AEA315}" srcOrd="1" destOrd="0" parTransId="{17C330C0-C76F-468E-8538-7A05CC5A84FB}" sibTransId="{6B861DFC-471E-4FB4-97DC-F1D86C5D0053}"/>
    <dgm:cxn modelId="{7283E8B9-9989-466B-9098-990DD28493C7}" srcId="{B12730BF-460C-465C-8826-7BC31D795696}" destId="{E228ED4F-0EDD-4E90-B0DD-AF4489A55963}" srcOrd="1" destOrd="0" parTransId="{FC74A58E-5C03-4C67-B741-B929E233B78C}" sibTransId="{45163BD5-4E69-4493-BC07-3A2D261A1920}"/>
    <dgm:cxn modelId="{70F437E2-0101-44A7-8674-F3304895A641}" type="presOf" srcId="{C2A65C49-FD38-4AA3-AA52-818D6C713500}" destId="{6D9EAAEE-79DB-4788-98E1-064A3874B8D9}" srcOrd="0" destOrd="0" presId="urn:microsoft.com/office/officeart/2011/layout/TabList"/>
    <dgm:cxn modelId="{B47B55F6-BF80-4656-9EA2-D6E14ABBD1F1}" type="presOf" srcId="{198BB5D8-E053-4391-A4C3-2E40939277A3}" destId="{D478BC13-92B5-405B-8C4E-235F9414783B}" srcOrd="0" destOrd="0" presId="urn:microsoft.com/office/officeart/2011/layout/TabList"/>
    <dgm:cxn modelId="{52F0AEF9-FFE2-4E7A-B060-1077252C5AFD}" type="presOf" srcId="{B61E5736-B679-4AD0-826B-6EDD455D165A}" destId="{AF916F8D-6331-45D0-9A8F-E8FFD32BA764}" srcOrd="0" destOrd="0" presId="urn:microsoft.com/office/officeart/2011/layout/TabList"/>
    <dgm:cxn modelId="{0708B0FA-3741-4451-90CE-63DA860FE61D}" srcId="{22ED6907-E10C-40FA-B89C-46F0E99DCC9D}" destId="{B12730BF-460C-465C-8826-7BC31D795696}" srcOrd="0" destOrd="0" parTransId="{2291FC6A-62FC-4224-9C46-3739E3E2E7C0}" sibTransId="{B354658B-706C-485D-B300-C9B03C3DA050}"/>
    <dgm:cxn modelId="{84C8E0FD-3B0C-4FB1-BA70-CF19B592A14D}" srcId="{198BB5D8-E053-4391-A4C3-2E40939277A3}" destId="{C2A65C49-FD38-4AA3-AA52-818D6C713500}" srcOrd="1" destOrd="0" parTransId="{6DED6963-4997-44CB-B140-0570B466E17A}" sibTransId="{75CA210E-95C7-4EAE-A01C-B8F8A5601BA8}"/>
    <dgm:cxn modelId="{A3217FB1-8429-4AF4-B69C-21F2A8347FE7}" type="presParOf" srcId="{4A991646-60CD-4FC2-8D51-F82B071F0739}" destId="{9AACBC73-B419-4749-A664-D618944B7C5B}" srcOrd="0" destOrd="0" presId="urn:microsoft.com/office/officeart/2011/layout/TabList"/>
    <dgm:cxn modelId="{9C831C09-E3D2-4CDE-B22E-E5FF00CE2CB8}" type="presParOf" srcId="{9AACBC73-B419-4749-A664-D618944B7C5B}" destId="{E6D40094-AA60-4E6C-A09A-C7246980693E}" srcOrd="0" destOrd="0" presId="urn:microsoft.com/office/officeart/2011/layout/TabList"/>
    <dgm:cxn modelId="{DF4B7480-9D62-4573-BECD-5FCC479DDE42}" type="presParOf" srcId="{9AACBC73-B419-4749-A664-D618944B7C5B}" destId="{DC58E09E-66B3-4724-AA05-6AE11070CDF8}" srcOrd="1" destOrd="0" presId="urn:microsoft.com/office/officeart/2011/layout/TabList"/>
    <dgm:cxn modelId="{40AD0C18-FAAF-42F2-9468-8EB7D8ABF860}" type="presParOf" srcId="{9AACBC73-B419-4749-A664-D618944B7C5B}" destId="{FFD56B70-6B29-4382-95FE-9D4968FED184}" srcOrd="2" destOrd="0" presId="urn:microsoft.com/office/officeart/2011/layout/TabList"/>
    <dgm:cxn modelId="{817AED6A-92D2-4C47-B4EC-A4CB81AA9DE8}" type="presParOf" srcId="{4A991646-60CD-4FC2-8D51-F82B071F0739}" destId="{9827BFA7-93C2-4A56-95CD-C86ADDC00AA6}" srcOrd="1" destOrd="0" presId="urn:microsoft.com/office/officeart/2011/layout/TabList"/>
    <dgm:cxn modelId="{C4FAF78F-1BCB-4DE8-A16D-70A66E259A7F}" type="presParOf" srcId="{4A991646-60CD-4FC2-8D51-F82B071F0739}" destId="{AF6B2BE6-8F0A-4120-A353-C71C177FB713}" srcOrd="2" destOrd="0" presId="urn:microsoft.com/office/officeart/2011/layout/TabList"/>
    <dgm:cxn modelId="{32639CE6-A30B-4C8B-96B3-4544AA1B20E4}" type="presParOf" srcId="{4A991646-60CD-4FC2-8D51-F82B071F0739}" destId="{6A8610D4-A3CB-49C9-97DE-5724348215C5}" srcOrd="3" destOrd="0" presId="urn:microsoft.com/office/officeart/2011/layout/TabList"/>
    <dgm:cxn modelId="{3AEC7644-3F68-4169-8C3A-C09366B2628B}" type="presParOf" srcId="{6A8610D4-A3CB-49C9-97DE-5724348215C5}" destId="{CB0FBFC9-15BA-40E7-B9CF-0E912915D654}" srcOrd="0" destOrd="0" presId="urn:microsoft.com/office/officeart/2011/layout/TabList"/>
    <dgm:cxn modelId="{7706C61C-53AD-40DC-8AE1-721F7F5A06F8}" type="presParOf" srcId="{6A8610D4-A3CB-49C9-97DE-5724348215C5}" destId="{00945A31-4F99-48FD-A80C-7A95C7D89E9C}" srcOrd="1" destOrd="0" presId="urn:microsoft.com/office/officeart/2011/layout/TabList"/>
    <dgm:cxn modelId="{FD004B6F-8AF4-4A43-9F65-5C460A472108}" type="presParOf" srcId="{6A8610D4-A3CB-49C9-97DE-5724348215C5}" destId="{C89F4033-02E7-4A96-93F1-02F8C7BF948C}" srcOrd="2" destOrd="0" presId="urn:microsoft.com/office/officeart/2011/layout/TabList"/>
    <dgm:cxn modelId="{A9510429-F554-4F94-8090-A6309A827C4C}" type="presParOf" srcId="{4A991646-60CD-4FC2-8D51-F82B071F0739}" destId="{AF916F8D-6331-45D0-9A8F-E8FFD32BA764}" srcOrd="4" destOrd="0" presId="urn:microsoft.com/office/officeart/2011/layout/TabList"/>
    <dgm:cxn modelId="{81232CCC-68DE-48A7-96A3-BB35EA0F8640}" type="presParOf" srcId="{4A991646-60CD-4FC2-8D51-F82B071F0739}" destId="{6271B4EB-D460-48EB-A563-BA497672BCB1}" srcOrd="5" destOrd="0" presId="urn:microsoft.com/office/officeart/2011/layout/TabList"/>
    <dgm:cxn modelId="{E970AA11-B871-4647-87D1-71A15039C634}" type="presParOf" srcId="{4A991646-60CD-4FC2-8D51-F82B071F0739}" destId="{F2AD8907-0853-48E3-9939-B2C2F27ACA3E}" srcOrd="6" destOrd="0" presId="urn:microsoft.com/office/officeart/2011/layout/TabList"/>
    <dgm:cxn modelId="{B4B8147E-5D25-4A4B-9404-A5A5BDEB3E4E}" type="presParOf" srcId="{F2AD8907-0853-48E3-9939-B2C2F27ACA3E}" destId="{3B7F20AD-A6A3-42D9-A63B-DA2974D3E581}" srcOrd="0" destOrd="0" presId="urn:microsoft.com/office/officeart/2011/layout/TabList"/>
    <dgm:cxn modelId="{F08404A7-61A1-4D31-947E-248C4A59BAF5}" type="presParOf" srcId="{F2AD8907-0853-48E3-9939-B2C2F27ACA3E}" destId="{D478BC13-92B5-405B-8C4E-235F9414783B}" srcOrd="1" destOrd="0" presId="urn:microsoft.com/office/officeart/2011/layout/TabList"/>
    <dgm:cxn modelId="{53B23DA5-AC9B-44B7-AD95-0488168CD092}" type="presParOf" srcId="{F2AD8907-0853-48E3-9939-B2C2F27ACA3E}" destId="{2F41FF9D-29C4-4D27-8B5C-5D4DEA0C0D1E}" srcOrd="2" destOrd="0" presId="urn:microsoft.com/office/officeart/2011/layout/TabList"/>
    <dgm:cxn modelId="{F959C946-D4B5-4784-ACBB-2DBAC463BC24}" type="presParOf" srcId="{4A991646-60CD-4FC2-8D51-F82B071F0739}" destId="{6D9EAAEE-79DB-4788-98E1-064A3874B8D9}" srcOrd="7" destOrd="0" presId="urn:microsoft.com/office/officeart/2011/layout/TabList"/>
    <dgm:cxn modelId="{5BCF7657-D2FB-480E-A2D9-F8D6AEEA6A0B}" type="presParOf" srcId="{4A991646-60CD-4FC2-8D51-F82B071F0739}" destId="{540F3932-08E2-498F-B770-EF46F6E48F5F}" srcOrd="8" destOrd="0" presId="urn:microsoft.com/office/officeart/2011/layout/TabList"/>
    <dgm:cxn modelId="{F864F071-69E4-4405-A864-C84E01AE3047}" type="presParOf" srcId="{4A991646-60CD-4FC2-8D51-F82B071F0739}" destId="{D643D99A-8B13-4994-89FB-0EFCC56AE505}" srcOrd="9" destOrd="0" presId="urn:microsoft.com/office/officeart/2011/layout/TabList"/>
    <dgm:cxn modelId="{E680A365-FAB7-4837-8E7F-E2FEDD3BF41F}" type="presParOf" srcId="{D643D99A-8B13-4994-89FB-0EFCC56AE505}" destId="{4D7E3709-1A2D-4CAA-A181-64BDF8485312}" srcOrd="0" destOrd="0" presId="urn:microsoft.com/office/officeart/2011/layout/TabList"/>
    <dgm:cxn modelId="{D9E96368-F4A1-4F30-B8AE-F0DAD0F92092}" type="presParOf" srcId="{D643D99A-8B13-4994-89FB-0EFCC56AE505}" destId="{1DE70F2D-0AA4-44DB-AFA7-0E7DBF058BCC}" srcOrd="1" destOrd="0" presId="urn:microsoft.com/office/officeart/2011/layout/TabList"/>
    <dgm:cxn modelId="{4C7E566F-EE3D-4F5E-9605-92D1F472ED9C}" type="presParOf" srcId="{D643D99A-8B13-4994-89FB-0EFCC56AE505}" destId="{AA4797C3-1E60-4FBF-AC22-9D7821257FAF}" srcOrd="2" destOrd="0" presId="urn:microsoft.com/office/officeart/2011/layout/TabList"/>
    <dgm:cxn modelId="{850C02F6-79D2-4659-A741-E1E69D96C3C1}" type="presParOf" srcId="{4A991646-60CD-4FC2-8D51-F82B071F0739}" destId="{3EEB9E49-42D1-4C1F-BF67-21A19C414C07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797C3-1E60-4FBF-AC22-9D7821257FAF}">
      <dsp:nvSpPr>
        <dsp:cNvPr id="0" name=""/>
        <dsp:cNvSpPr/>
      </dsp:nvSpPr>
      <dsp:spPr>
        <a:xfrm>
          <a:off x="0" y="4009765"/>
          <a:ext cx="7499350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1FF9D-29C4-4D27-8B5C-5D4DEA0C0D1E}">
      <dsp:nvSpPr>
        <dsp:cNvPr id="0" name=""/>
        <dsp:cNvSpPr/>
      </dsp:nvSpPr>
      <dsp:spPr>
        <a:xfrm>
          <a:off x="0" y="2805105"/>
          <a:ext cx="7499350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F4033-02E7-4A96-93F1-02F8C7BF948C}">
      <dsp:nvSpPr>
        <dsp:cNvPr id="0" name=""/>
        <dsp:cNvSpPr/>
      </dsp:nvSpPr>
      <dsp:spPr>
        <a:xfrm>
          <a:off x="0" y="1600444"/>
          <a:ext cx="7499350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56B70-6B29-4382-95FE-9D4968FED184}">
      <dsp:nvSpPr>
        <dsp:cNvPr id="0" name=""/>
        <dsp:cNvSpPr/>
      </dsp:nvSpPr>
      <dsp:spPr>
        <a:xfrm>
          <a:off x="0" y="395784"/>
          <a:ext cx="7499350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40094-AA60-4E6C-A09A-C7246980693E}">
      <dsp:nvSpPr>
        <dsp:cNvPr id="0" name=""/>
        <dsp:cNvSpPr/>
      </dsp:nvSpPr>
      <dsp:spPr>
        <a:xfrm>
          <a:off x="1949830" y="852"/>
          <a:ext cx="5549519" cy="394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Getting started</a:t>
          </a:r>
        </a:p>
      </dsp:txBody>
      <dsp:txXfrm>
        <a:off x="1949830" y="852"/>
        <a:ext cx="5549519" cy="394931"/>
      </dsp:txXfrm>
    </dsp:sp>
    <dsp:sp modelId="{DC58E09E-66B3-4724-AA05-6AE11070CDF8}">
      <dsp:nvSpPr>
        <dsp:cNvPr id="0" name=""/>
        <dsp:cNvSpPr/>
      </dsp:nvSpPr>
      <dsp:spPr>
        <a:xfrm>
          <a:off x="0" y="852"/>
          <a:ext cx="1949831" cy="394931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8:30-9:00am</a:t>
          </a:r>
        </a:p>
      </dsp:txBody>
      <dsp:txXfrm>
        <a:off x="19282" y="20134"/>
        <a:ext cx="1911267" cy="375649"/>
      </dsp:txXfrm>
    </dsp:sp>
    <dsp:sp modelId="{9827BFA7-93C2-4A56-95CD-C86ADDC00AA6}">
      <dsp:nvSpPr>
        <dsp:cNvPr id="0" name=""/>
        <dsp:cNvSpPr/>
      </dsp:nvSpPr>
      <dsp:spPr>
        <a:xfrm>
          <a:off x="0" y="395784"/>
          <a:ext cx="7499350" cy="78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Welcome, Introductions, Overview</a:t>
          </a:r>
        </a:p>
      </dsp:txBody>
      <dsp:txXfrm>
        <a:off x="0" y="395784"/>
        <a:ext cx="7499350" cy="789981"/>
      </dsp:txXfrm>
    </dsp:sp>
    <dsp:sp modelId="{CB0FBFC9-15BA-40E7-B9CF-0E912915D654}">
      <dsp:nvSpPr>
        <dsp:cNvPr id="0" name=""/>
        <dsp:cNvSpPr/>
      </dsp:nvSpPr>
      <dsp:spPr>
        <a:xfrm>
          <a:off x="1949830" y="1205512"/>
          <a:ext cx="5549519" cy="394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Create RIMMF records</a:t>
          </a:r>
        </a:p>
      </dsp:txBody>
      <dsp:txXfrm>
        <a:off x="1949830" y="1205512"/>
        <a:ext cx="5549519" cy="394931"/>
      </dsp:txXfrm>
    </dsp:sp>
    <dsp:sp modelId="{00945A31-4F99-48FD-A80C-7A95C7D89E9C}">
      <dsp:nvSpPr>
        <dsp:cNvPr id="0" name=""/>
        <dsp:cNvSpPr/>
      </dsp:nvSpPr>
      <dsp:spPr>
        <a:xfrm>
          <a:off x="0" y="1205512"/>
          <a:ext cx="1949831" cy="394931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9:00am-12:30pm</a:t>
          </a:r>
        </a:p>
      </dsp:txBody>
      <dsp:txXfrm>
        <a:off x="19282" y="1224794"/>
        <a:ext cx="1911267" cy="375649"/>
      </dsp:txXfrm>
    </dsp:sp>
    <dsp:sp modelId="{AF916F8D-6331-45D0-9A8F-E8FFD32BA764}">
      <dsp:nvSpPr>
        <dsp:cNvPr id="0" name=""/>
        <dsp:cNvSpPr/>
      </dsp:nvSpPr>
      <dsp:spPr>
        <a:xfrm>
          <a:off x="0" y="1600444"/>
          <a:ext cx="7499350" cy="78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9:45-10:00am: Coffee break upstairs – thanks to MOUG!</a:t>
          </a:r>
        </a:p>
      </dsp:txBody>
      <dsp:txXfrm>
        <a:off x="0" y="1600444"/>
        <a:ext cx="7499350" cy="789981"/>
      </dsp:txXfrm>
    </dsp:sp>
    <dsp:sp modelId="{3B7F20AD-A6A3-42D9-A63B-DA2974D3E581}">
      <dsp:nvSpPr>
        <dsp:cNvPr id="0" name=""/>
        <dsp:cNvSpPr/>
      </dsp:nvSpPr>
      <dsp:spPr>
        <a:xfrm>
          <a:off x="1949830" y="2410173"/>
          <a:ext cx="5549519" cy="394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Lunch </a:t>
          </a:r>
        </a:p>
      </dsp:txBody>
      <dsp:txXfrm>
        <a:off x="1949830" y="2410173"/>
        <a:ext cx="5549519" cy="394931"/>
      </dsp:txXfrm>
    </dsp:sp>
    <dsp:sp modelId="{D478BC13-92B5-405B-8C4E-235F9414783B}">
      <dsp:nvSpPr>
        <dsp:cNvPr id="0" name=""/>
        <dsp:cNvSpPr/>
      </dsp:nvSpPr>
      <dsp:spPr>
        <a:xfrm>
          <a:off x="0" y="2410173"/>
          <a:ext cx="1949831" cy="394931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12:30-1:30pm</a:t>
          </a:r>
        </a:p>
      </dsp:txBody>
      <dsp:txXfrm>
        <a:off x="19282" y="2429455"/>
        <a:ext cx="1911267" cy="375649"/>
      </dsp:txXfrm>
    </dsp:sp>
    <dsp:sp modelId="{6D9EAAEE-79DB-4788-98E1-064A3874B8D9}">
      <dsp:nvSpPr>
        <dsp:cNvPr id="0" name=""/>
        <dsp:cNvSpPr/>
      </dsp:nvSpPr>
      <dsp:spPr>
        <a:xfrm>
          <a:off x="0" y="2805105"/>
          <a:ext cx="7499350" cy="78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On your own</a:t>
          </a:r>
        </a:p>
      </dsp:txBody>
      <dsp:txXfrm>
        <a:off x="0" y="2805105"/>
        <a:ext cx="7499350" cy="789981"/>
      </dsp:txXfrm>
    </dsp:sp>
    <dsp:sp modelId="{4D7E3709-1A2D-4CAA-A181-64BDF8485312}">
      <dsp:nvSpPr>
        <dsp:cNvPr id="0" name=""/>
        <dsp:cNvSpPr/>
      </dsp:nvSpPr>
      <dsp:spPr>
        <a:xfrm>
          <a:off x="1949830" y="3614833"/>
          <a:ext cx="5549519" cy="394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Wrap up discussion</a:t>
          </a:r>
        </a:p>
      </dsp:txBody>
      <dsp:txXfrm>
        <a:off x="1949830" y="3614833"/>
        <a:ext cx="5549519" cy="394931"/>
      </dsp:txXfrm>
    </dsp:sp>
    <dsp:sp modelId="{1DE70F2D-0AA4-44DB-AFA7-0E7DBF058BCC}">
      <dsp:nvSpPr>
        <dsp:cNvPr id="0" name=""/>
        <dsp:cNvSpPr/>
      </dsp:nvSpPr>
      <dsp:spPr>
        <a:xfrm>
          <a:off x="0" y="3614833"/>
          <a:ext cx="1949831" cy="394931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1:30-2:30pm</a:t>
          </a:r>
        </a:p>
      </dsp:txBody>
      <dsp:txXfrm>
        <a:off x="19282" y="3634115"/>
        <a:ext cx="1911267" cy="375649"/>
      </dsp:txXfrm>
    </dsp:sp>
    <dsp:sp modelId="{3EEB9E49-42D1-4C1F-BF67-21A19C414C07}">
      <dsp:nvSpPr>
        <dsp:cNvPr id="0" name=""/>
        <dsp:cNvSpPr/>
      </dsp:nvSpPr>
      <dsp:spPr>
        <a:xfrm>
          <a:off x="0" y="4009765"/>
          <a:ext cx="7499350" cy="78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RDA / RIMMF / Linked data / Q&amp;A</a:t>
          </a:r>
          <a:br>
            <a:rPr lang="en-US" sz="1600" kern="1200" dirty="0"/>
          </a:br>
          <a:endParaRPr lang="en-US" sz="1600" kern="1200" dirty="0"/>
        </a:p>
      </dsp:txBody>
      <dsp:txXfrm>
        <a:off x="0" y="4009765"/>
        <a:ext cx="7499350" cy="789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D57B6-8DA8-4A0D-94CA-AF76B8F2EA6C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1644F-6CAC-43F2-9A69-603C85EFE5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68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document.php?id=rdagloss&amp;target=rdaregistry.info-Elements-w-P10221#rdaregistry.info-Elements-w-P10221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82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99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6.17.1.1 from April 2016 in English:</a:t>
            </a:r>
          </a:p>
          <a:p>
            <a:endParaRPr lang="en-US" dirty="0"/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Scope</a:t>
            </a: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action="ppaction://hlinkfile"/>
              </a:rPr>
              <a:t>Key▼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set of pitch relationships that establishes the tonal centre, or principal tonal centre, of a musical work. Key is indicated by its pitch name and its mode, when it is major or minor.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43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12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worked, didn’t work</a:t>
            </a:r>
          </a:p>
          <a:p>
            <a:r>
              <a:rPr lang="en-US" dirty="0"/>
              <a:t>What suggestions do you have for improvement</a:t>
            </a:r>
          </a:p>
          <a:p>
            <a:r>
              <a:rPr lang="en-US" dirty="0"/>
              <a:t>Where</a:t>
            </a:r>
            <a:r>
              <a:rPr lang="en-US" baseline="0" dirty="0"/>
              <a:t> did you struggle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6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02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who don’t need a quick review</a:t>
            </a:r>
            <a:r>
              <a:rPr lang="en-US" baseline="0" dirty="0"/>
              <a:t> can just get started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9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00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5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cut &amp; paste from RIMMF Analysis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1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0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74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1644F-6CAC-43F2-9A69-603C85EFE51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3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3/4/2017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635" y="2600325"/>
            <a:ext cx="7024557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4635" y="1066800"/>
            <a:ext cx="7024557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1497434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51665B-C24A-4702-B522-6A4334602E03}" type="datetimeFigureOut">
              <a:rPr lang="en-US" smtClean="0"/>
              <a:t>3/4/2017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rgbClr val="1D6125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uthorities.loc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loc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rbis.library.yale.edu/vwebv/" TargetMode="External"/><Relationship Id="rId4" Type="http://schemas.openxmlformats.org/officeDocument/2006/relationships/hyperlink" Target="http://catalog.lib.rochester.edu/vweb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rballs.info/topics/other/beatathon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ofquality.com/wiki/rimmf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800" dirty="0"/>
              <a:t>The Beat Goes On-Athon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942" y="2487518"/>
            <a:ext cx="6827238" cy="376442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Preconference</a:t>
            </a:r>
          </a:p>
          <a:p>
            <a:pPr marL="344488"/>
            <a:r>
              <a:rPr lang="en-US" dirty="0"/>
              <a:t>Music Library Association Annual Meeting</a:t>
            </a:r>
          </a:p>
          <a:p>
            <a:pPr marL="339725"/>
            <a:r>
              <a:rPr lang="en-US" dirty="0"/>
              <a:t>Orlando, FL</a:t>
            </a:r>
          </a:p>
          <a:p>
            <a:pPr marL="339725"/>
            <a:r>
              <a:rPr lang="en-US" dirty="0"/>
              <a:t>Feb. 22, 2017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Kathy Glennan</a:t>
            </a:r>
          </a:p>
          <a:p>
            <a:pPr algn="ctr"/>
            <a:r>
              <a:rPr lang="en-US" sz="2200" dirty="0"/>
              <a:t>Head, Monographs &amp; Music Cataloging</a:t>
            </a:r>
            <a:br>
              <a:rPr lang="en-US" sz="2200" dirty="0"/>
            </a:br>
            <a:r>
              <a:rPr lang="en-US" sz="2200" dirty="0"/>
              <a:t>University of Maryland</a:t>
            </a:r>
          </a:p>
        </p:txBody>
      </p:sp>
      <p:pic>
        <p:nvPicPr>
          <p:cNvPr id="1032" name="Picture 8" descr="C:\Users\kglennan\AppData\Local\Microsoft\Windows\Temporary Internet Files\Content.IE5\1HH0IXDO\wh_music-color-2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8" y="1772460"/>
            <a:ext cx="1354722" cy="143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04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Entry in RIMMF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or import data for each RDA entity (WEMI, PFC) and link the data appropriately</a:t>
            </a:r>
          </a:p>
          <a:p>
            <a:pPr lvl="1"/>
            <a:r>
              <a:rPr lang="en-US" dirty="0"/>
              <a:t>Templates support manual data entry</a:t>
            </a:r>
          </a:p>
          <a:p>
            <a:pPr lvl="2"/>
            <a:r>
              <a:rPr lang="en-US" dirty="0"/>
              <a:t>Pick the one that best matches what you’re creating </a:t>
            </a:r>
          </a:p>
          <a:p>
            <a:pPr lvl="1"/>
            <a:r>
              <a:rPr lang="en-US" dirty="0"/>
              <a:t>Can import legacy MARC bibliographic records</a:t>
            </a:r>
          </a:p>
        </p:txBody>
      </p:sp>
    </p:spTree>
    <p:extLst>
      <p:ext uri="{BB962C8B-B14F-4D97-AF65-F5344CB8AC3E}">
        <p14:creationId xmlns:p14="http://schemas.microsoft.com/office/powerpoint/2010/main" val="1675522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RIMMF Records from Scratch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582886" cy="48006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i="1" dirty="0"/>
              <a:t>Manifestation</a:t>
            </a:r>
            <a:r>
              <a:rPr lang="en-US" dirty="0"/>
              <a:t> record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i="1" dirty="0"/>
              <a:t>Work</a:t>
            </a:r>
            <a:r>
              <a:rPr lang="en-US" dirty="0"/>
              <a:t> data</a:t>
            </a:r>
          </a:p>
          <a:p>
            <a:pPr marL="869950" lvl="1" indent="-295275"/>
            <a:r>
              <a:rPr lang="en-US" dirty="0"/>
              <a:t>Start by clicking on “Expression manifested” in the Manifestation record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i="1" dirty="0"/>
              <a:t>Person</a:t>
            </a:r>
            <a:r>
              <a:rPr lang="en-US" dirty="0"/>
              <a:t> and </a:t>
            </a:r>
            <a:r>
              <a:rPr lang="en-US" i="1" dirty="0"/>
              <a:t>Corporate body </a:t>
            </a:r>
            <a:r>
              <a:rPr lang="en-US" dirty="0"/>
              <a:t>data for creator and contributor roles </a:t>
            </a:r>
            <a:br>
              <a:rPr lang="en-US" dirty="0"/>
            </a:br>
            <a:r>
              <a:rPr lang="en-US" sz="2600" i="1" dirty="0"/>
              <a:t>[or import these – see next slide]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i="1" dirty="0"/>
              <a:t>Expression</a:t>
            </a:r>
            <a:r>
              <a:rPr lang="en-US" dirty="0"/>
              <a:t> data</a:t>
            </a:r>
          </a:p>
          <a:p>
            <a:pPr marL="869950" lvl="1" indent="-295275"/>
            <a:r>
              <a:rPr lang="en-US" dirty="0"/>
              <a:t>Start by clicking on “Expression of work” in the Work record</a:t>
            </a:r>
          </a:p>
          <a:p>
            <a:pPr marL="596646" indent="-514350"/>
            <a:r>
              <a:rPr lang="en-US" dirty="0"/>
              <a:t>Check RIMMF’s autofills, updating as needed</a:t>
            </a:r>
          </a:p>
        </p:txBody>
      </p:sp>
    </p:spTree>
    <p:extLst>
      <p:ext uri="{BB962C8B-B14F-4D97-AF65-F5344CB8AC3E}">
        <p14:creationId xmlns:p14="http://schemas.microsoft.com/office/powerpoint/2010/main" val="23392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Bringing in Authority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to see if there’s an existing authority record to import into RIMMF</a:t>
            </a:r>
          </a:p>
          <a:p>
            <a:pPr lvl="1"/>
            <a:r>
              <a:rPr lang="en-US" dirty="0"/>
              <a:t>Personal names, Corporate bodies, Works, Expressions</a:t>
            </a:r>
          </a:p>
          <a:p>
            <a:pPr lvl="1"/>
            <a:r>
              <a:rPr lang="en-US" dirty="0"/>
              <a:t>Use &lt;F3&gt; to search the NAF</a:t>
            </a:r>
          </a:p>
          <a:p>
            <a:pPr lvl="2"/>
            <a:r>
              <a:rPr lang="en-US" dirty="0"/>
              <a:t>Spacing, punctuation, and dates count</a:t>
            </a:r>
          </a:p>
          <a:p>
            <a:pPr lvl="2"/>
            <a:r>
              <a:rPr lang="en-US" dirty="0"/>
              <a:t>Odd results, or no results? Try a different way to search </a:t>
            </a:r>
          </a:p>
          <a:p>
            <a:pPr lvl="2"/>
            <a:r>
              <a:rPr lang="en-US" dirty="0"/>
              <a:t>Can always search by LCCN after finding the record at </a:t>
            </a:r>
            <a:r>
              <a:rPr lang="en-US" dirty="0">
                <a:hlinkClick r:id="rId2"/>
              </a:rPr>
              <a:t>http://authorities.loc.gov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2337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Importing MARC21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&lt;F3&gt; in RIMMF searches LC’s catalog</a:t>
            </a:r>
          </a:p>
          <a:p>
            <a:pPr lvl="1"/>
            <a:r>
              <a:rPr lang="en-US" dirty="0"/>
              <a:t>LC’s OPAC has more sophisticated searching</a:t>
            </a:r>
          </a:p>
          <a:p>
            <a:pPr lvl="2"/>
            <a:r>
              <a:rPr lang="en-US" dirty="0">
                <a:hlinkClick r:id="rId3"/>
              </a:rPr>
              <a:t>http://catalog.loc.gov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Copy the LCCN and use that in a &lt;F3&gt; search</a:t>
            </a:r>
          </a:p>
          <a:p>
            <a:r>
              <a:rPr lang="en-US" dirty="0"/>
              <a:t>Use drag &amp; drop to import MARC records from other sources – save as UTF-8 first</a:t>
            </a:r>
          </a:p>
          <a:p>
            <a:pPr lvl="1"/>
            <a:r>
              <a:rPr lang="en-US" dirty="0"/>
              <a:t>Sibley Music Library</a:t>
            </a:r>
          </a:p>
          <a:p>
            <a:pPr lvl="2"/>
            <a:r>
              <a:rPr lang="en-US" dirty="0">
                <a:hlinkClick r:id="rId4"/>
              </a:rPr>
              <a:t>http://catalog.lib.rochester.edu/vwebv</a:t>
            </a:r>
            <a:endParaRPr lang="en-US" dirty="0"/>
          </a:p>
          <a:p>
            <a:pPr lvl="1"/>
            <a:r>
              <a:rPr lang="en-US" dirty="0"/>
              <a:t>Yale University Library</a:t>
            </a:r>
          </a:p>
          <a:p>
            <a:pPr lvl="2"/>
            <a:r>
              <a:rPr lang="en-US" dirty="0">
                <a:hlinkClick r:id="rId5"/>
              </a:rPr>
              <a:t>http://orbis.library.yale.edu/vwebv/</a:t>
            </a:r>
            <a:endParaRPr lang="en-US" dirty="0"/>
          </a:p>
          <a:p>
            <a:pPr lvl="1"/>
            <a:r>
              <a:rPr lang="en-US" dirty="0"/>
              <a:t>OCLC – if you have institutional access</a:t>
            </a:r>
          </a:p>
          <a:p>
            <a:pPr lvl="2"/>
            <a:r>
              <a:rPr lang="en-US" dirty="0"/>
              <a:t>Export record to a local file; then import it into RIMMF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48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Importing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the resulting entity records</a:t>
            </a:r>
          </a:p>
          <a:p>
            <a:pPr lvl="1"/>
            <a:r>
              <a:rPr lang="en-US" dirty="0"/>
              <a:t>Move information that’s in the wrong record (some Manifestation data will really belong in an Expression record)</a:t>
            </a:r>
          </a:p>
          <a:p>
            <a:pPr lvl="2"/>
            <a:r>
              <a:rPr lang="en-US" dirty="0"/>
              <a:t>RIMMF’s MARC mapping is good, but not perfect</a:t>
            </a:r>
          </a:p>
          <a:p>
            <a:pPr lvl="1"/>
            <a:r>
              <a:rPr lang="en-US" dirty="0"/>
              <a:t>Make the labels for creators, contributors, etc. more specific</a:t>
            </a:r>
          </a:p>
          <a:p>
            <a:pPr lvl="1"/>
            <a:r>
              <a:rPr lang="en-US" dirty="0"/>
              <a:t>Add additional information as you see fit</a:t>
            </a:r>
          </a:p>
          <a:p>
            <a:pPr lvl="2"/>
            <a:r>
              <a:rPr lang="en-US" dirty="0"/>
              <a:t>May be “critical” if your source record is AACR2 or earlier</a:t>
            </a:r>
          </a:p>
        </p:txBody>
      </p:sp>
    </p:spTree>
    <p:extLst>
      <p:ext uri="{BB962C8B-B14F-4D97-AF65-F5344CB8AC3E}">
        <p14:creationId xmlns:p14="http://schemas.microsoft.com/office/powerpoint/2010/main" val="3696153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RIMMF Special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diacritics</a:t>
            </a:r>
          </a:p>
          <a:p>
            <a:pPr lvl="1"/>
            <a:r>
              <a:rPr lang="en-US" dirty="0"/>
              <a:t>&lt;Ctrl+Alt+D&gt; and select from list</a:t>
            </a:r>
          </a:p>
          <a:p>
            <a:r>
              <a:rPr lang="en-US" dirty="0"/>
              <a:t>Add copyright or phonogram symbol</a:t>
            </a:r>
          </a:p>
          <a:p>
            <a:pPr marL="402336" lvl="1" indent="0">
              <a:buNone/>
            </a:pPr>
            <a:r>
              <a:rPr lang="en-US" dirty="0"/>
              <a:t>From Manifestation record: </a:t>
            </a:r>
          </a:p>
          <a:p>
            <a:pPr lvl="1"/>
            <a:r>
              <a:rPr lang="en-US" dirty="0"/>
              <a:t>Main Menu &gt; Edit</a:t>
            </a:r>
            <a:br>
              <a:rPr lang="en-US" dirty="0"/>
            </a:br>
            <a:r>
              <a:rPr lang="en-US" i="1" dirty="0"/>
              <a:t>or</a:t>
            </a:r>
          </a:p>
          <a:p>
            <a:pPr lvl="1"/>
            <a:r>
              <a:rPr lang="en-US" dirty="0"/>
              <a:t>&lt;Shift+F1&gt; for ©</a:t>
            </a:r>
          </a:p>
          <a:p>
            <a:pPr lvl="1"/>
            <a:r>
              <a:rPr lang="en-US" dirty="0"/>
              <a:t>&lt;Shift+F2&gt; for </a:t>
            </a:r>
            <a:r>
              <a:rPr lang="en-US" dirty="0">
                <a:latin typeface="Lucida Sans Unicode"/>
                <a:cs typeface="Lucida Sans Unicode"/>
              </a:rPr>
              <a:t>℗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77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list in the Entity Index (EI)</a:t>
            </a:r>
          </a:p>
          <a:p>
            <a:pPr lvl="1"/>
            <a:r>
              <a:rPr lang="en-US" dirty="0"/>
              <a:t>&lt;Ctrl+E&gt;</a:t>
            </a:r>
          </a:p>
          <a:p>
            <a:r>
              <a:rPr lang="en-US" dirty="0"/>
              <a:t>Review the “R-Tree”</a:t>
            </a:r>
          </a:p>
          <a:p>
            <a:pPr lvl="1"/>
            <a:r>
              <a:rPr lang="en-US" dirty="0"/>
              <a:t>A visualization of how your entities are linked to each other</a:t>
            </a:r>
          </a:p>
          <a:p>
            <a:r>
              <a:rPr lang="en-US" dirty="0"/>
              <a:t>Click on an entry to open and edit it</a:t>
            </a:r>
          </a:p>
        </p:txBody>
      </p:sp>
    </p:spTree>
    <p:extLst>
      <p:ext uri="{BB962C8B-B14F-4D97-AF65-F5344CB8AC3E}">
        <p14:creationId xmlns:p14="http://schemas.microsoft.com/office/powerpoint/2010/main" val="1007442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22612" y="1066800"/>
            <a:ext cx="7064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Beat Goes On!</a:t>
            </a:r>
          </a:p>
        </p:txBody>
      </p:sp>
      <p:pic>
        <p:nvPicPr>
          <p:cNvPr id="2058" name="Picture 10" descr="C:\Users\kglennan\AppData\Local\Microsoft\Windows\Temporary Internet Files\Content.IE5\371IWCL9\FunZone.21965131_std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30" y="2600325"/>
            <a:ext cx="3955957" cy="359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220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RIMMF Shortcut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3629" y="1524000"/>
            <a:ext cx="3819579" cy="466344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b="1" i="1" dirty="0"/>
              <a:t>Basics</a:t>
            </a:r>
          </a:p>
          <a:p>
            <a:r>
              <a:rPr lang="en-US" dirty="0"/>
              <a:t>Entity index = </a:t>
            </a:r>
            <a:r>
              <a:rPr lang="en-US" dirty="0">
                <a:solidFill>
                  <a:srgbClr val="003300"/>
                </a:solidFill>
              </a:rPr>
              <a:t>Ctrl+E</a:t>
            </a:r>
            <a:r>
              <a:rPr lang="en-US" dirty="0"/>
              <a:t> </a:t>
            </a:r>
          </a:p>
          <a:p>
            <a:r>
              <a:rPr lang="en-US" dirty="0"/>
              <a:t>RIMMF search tool = </a:t>
            </a:r>
            <a:r>
              <a:rPr lang="en-US" dirty="0">
                <a:solidFill>
                  <a:srgbClr val="003300"/>
                </a:solidFill>
              </a:rPr>
              <a:t>F3</a:t>
            </a:r>
          </a:p>
          <a:p>
            <a:r>
              <a:rPr lang="en-US" dirty="0"/>
              <a:t>Link to relationships = </a:t>
            </a:r>
            <a:r>
              <a:rPr lang="en-US" dirty="0">
                <a:solidFill>
                  <a:srgbClr val="003300"/>
                </a:solidFill>
              </a:rPr>
              <a:t>F5</a:t>
            </a:r>
          </a:p>
          <a:p>
            <a:r>
              <a:rPr lang="en-US" dirty="0"/>
              <a:t>Shortcut key list = </a:t>
            </a:r>
            <a:r>
              <a:rPr lang="en-US" dirty="0">
                <a:solidFill>
                  <a:srgbClr val="003300"/>
                </a:solidFill>
              </a:rPr>
              <a:t>Ctrl+K</a:t>
            </a:r>
            <a:r>
              <a:rPr lang="en-US" dirty="0"/>
              <a:t>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b="1" i="1" dirty="0"/>
              <a:t>Entity record display</a:t>
            </a:r>
          </a:p>
          <a:p>
            <a:r>
              <a:rPr lang="en-US" dirty="0"/>
              <a:t>Sort by element name = </a:t>
            </a:r>
            <a:r>
              <a:rPr lang="en-US" dirty="0">
                <a:solidFill>
                  <a:srgbClr val="003300"/>
                </a:solidFill>
              </a:rPr>
              <a:t>Ctrl+Alt+N</a:t>
            </a:r>
          </a:p>
          <a:p>
            <a:r>
              <a:rPr lang="en-US" dirty="0"/>
              <a:t>Sort by RDA number = </a:t>
            </a:r>
            <a:r>
              <a:rPr lang="en-US" dirty="0">
                <a:solidFill>
                  <a:srgbClr val="003300"/>
                </a:solidFill>
              </a:rPr>
              <a:t>Ctrl+Alt+R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867912" cy="466344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b="1" i="1" dirty="0"/>
              <a:t>Editing</a:t>
            </a:r>
          </a:p>
          <a:p>
            <a:r>
              <a:rPr lang="en-US" dirty="0"/>
              <a:t>Blank element = </a:t>
            </a:r>
            <a:r>
              <a:rPr lang="en-US" dirty="0">
                <a:solidFill>
                  <a:srgbClr val="003300"/>
                </a:solidFill>
              </a:rPr>
              <a:t>F4 </a:t>
            </a:r>
          </a:p>
          <a:p>
            <a:r>
              <a:rPr lang="en-US" dirty="0"/>
              <a:t>Duplicate element name in new line = </a:t>
            </a:r>
            <a:r>
              <a:rPr lang="en-US" dirty="0">
                <a:solidFill>
                  <a:srgbClr val="003300"/>
                </a:solidFill>
              </a:rPr>
              <a:t>F2</a:t>
            </a:r>
          </a:p>
          <a:p>
            <a:r>
              <a:rPr lang="en-US" dirty="0"/>
              <a:t>Delete element = </a:t>
            </a:r>
            <a:r>
              <a:rPr lang="en-US" dirty="0">
                <a:solidFill>
                  <a:srgbClr val="003300"/>
                </a:solidFill>
              </a:rPr>
              <a:t>F11</a:t>
            </a:r>
          </a:p>
          <a:p>
            <a:r>
              <a:rPr lang="en-US" dirty="0"/>
              <a:t>Diacritic menu = </a:t>
            </a:r>
            <a:r>
              <a:rPr lang="en-US" dirty="0">
                <a:solidFill>
                  <a:srgbClr val="003300"/>
                </a:solidFill>
              </a:rPr>
              <a:t>Ctrl+D </a:t>
            </a:r>
          </a:p>
          <a:p>
            <a:r>
              <a:rPr lang="en-US" dirty="0"/>
              <a:t>© = </a:t>
            </a:r>
            <a:r>
              <a:rPr lang="en-US" dirty="0">
                <a:solidFill>
                  <a:srgbClr val="003300"/>
                </a:solidFill>
              </a:rPr>
              <a:t>Shift+F1 </a:t>
            </a:r>
          </a:p>
          <a:p>
            <a:r>
              <a:rPr lang="en-US" dirty="0">
                <a:latin typeface="Lucida Sans Unicode"/>
                <a:cs typeface="Lucida Sans Unicode"/>
              </a:rPr>
              <a:t>℗ </a:t>
            </a:r>
            <a:r>
              <a:rPr lang="en-US" dirty="0"/>
              <a:t>= </a:t>
            </a:r>
            <a:r>
              <a:rPr lang="en-US" dirty="0">
                <a:solidFill>
                  <a:srgbClr val="003300"/>
                </a:solidFill>
              </a:rPr>
              <a:t>Shift+F2</a:t>
            </a:r>
          </a:p>
          <a:p>
            <a:r>
              <a:rPr lang="en-US" dirty="0"/>
              <a:t>Open record in different template = </a:t>
            </a:r>
            <a:r>
              <a:rPr lang="en-US" dirty="0">
                <a:solidFill>
                  <a:srgbClr val="003300"/>
                </a:solidFill>
              </a:rPr>
              <a:t>Ctrl+T</a:t>
            </a:r>
          </a:p>
          <a:p>
            <a:r>
              <a:rPr lang="en-US" dirty="0"/>
              <a:t>Restart ‘Build WEM’ = </a:t>
            </a:r>
            <a:br>
              <a:rPr lang="en-US" dirty="0"/>
            </a:br>
            <a:r>
              <a:rPr lang="en-US" dirty="0">
                <a:solidFill>
                  <a:srgbClr val="003300"/>
                </a:solidFill>
              </a:rPr>
              <a:t>Ctrl+B 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11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Musical Flats,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Press and hold down the Alt key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Press the + (plus) key on the </a:t>
            </a:r>
            <a:r>
              <a:rPr lang="en-US" i="1" dirty="0"/>
              <a:t>numeric keypad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Type 266D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Release the Alt key</a:t>
            </a:r>
          </a:p>
          <a:p>
            <a:r>
              <a:rPr lang="en-US" dirty="0"/>
              <a:t>For sharp, in #3 substitute 266F</a:t>
            </a:r>
          </a:p>
          <a:p>
            <a:r>
              <a:rPr lang="en-US" dirty="0"/>
              <a:t>For natural, in #3 substitute 266E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3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 to the wireless</a:t>
            </a:r>
          </a:p>
          <a:p>
            <a:pPr lvl="1"/>
            <a:r>
              <a:rPr lang="en-US" dirty="0"/>
              <a:t>Network name: </a:t>
            </a:r>
            <a:r>
              <a:rPr lang="en-US" i="1" dirty="0">
                <a:solidFill>
                  <a:srgbClr val="003300"/>
                </a:solidFill>
              </a:rPr>
              <a:t>___</a:t>
            </a:r>
          </a:p>
          <a:p>
            <a:pPr lvl="1"/>
            <a:r>
              <a:rPr lang="en-US" dirty="0"/>
              <a:t>Password: </a:t>
            </a:r>
            <a:r>
              <a:rPr lang="en-US" i="1" dirty="0">
                <a:solidFill>
                  <a:srgbClr val="003300"/>
                </a:solidFill>
              </a:rPr>
              <a:t>___</a:t>
            </a:r>
          </a:p>
          <a:p>
            <a:r>
              <a:rPr lang="en-US" dirty="0"/>
              <a:t>Follow the handout instructions:</a:t>
            </a:r>
          </a:p>
          <a:p>
            <a:pPr lvl="1"/>
            <a:r>
              <a:rPr lang="en-US" dirty="0"/>
              <a:t>Make sure you have the latest version of RIMMF (170205)</a:t>
            </a:r>
          </a:p>
          <a:p>
            <a:pPr lvl="1"/>
            <a:r>
              <a:rPr lang="en-US" dirty="0"/>
              <a:t>Set your unique RIMMF prefix	</a:t>
            </a:r>
          </a:p>
          <a:p>
            <a:pPr lvl="1"/>
            <a:r>
              <a:rPr lang="en-US" dirty="0"/>
              <a:t>Create a new data folder</a:t>
            </a:r>
          </a:p>
          <a:p>
            <a:pPr lvl="1"/>
            <a:r>
              <a:rPr lang="en-US" dirty="0"/>
              <a:t>Open the preconference wiki</a:t>
            </a:r>
          </a:p>
        </p:txBody>
      </p:sp>
    </p:spTree>
    <p:extLst>
      <p:ext uri="{BB962C8B-B14F-4D97-AF65-F5344CB8AC3E}">
        <p14:creationId xmlns:p14="http://schemas.microsoft.com/office/powerpoint/2010/main" val="3514076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your R-ball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Open the Entity Index &lt;Ctrl+E&gt;</a:t>
            </a:r>
          </a:p>
          <a:p>
            <a:pPr lvl="0"/>
            <a:r>
              <a:rPr lang="en-US" dirty="0"/>
              <a:t>Click the &lt;Export&gt; down arrow</a:t>
            </a:r>
          </a:p>
          <a:p>
            <a:pPr lvl="1"/>
            <a:r>
              <a:rPr lang="en-US" dirty="0"/>
              <a:t>Choose &lt;Select all&gt;</a:t>
            </a:r>
          </a:p>
          <a:p>
            <a:r>
              <a:rPr lang="en-US" dirty="0"/>
              <a:t>Click the &lt;Export&gt; down arrow again</a:t>
            </a:r>
          </a:p>
          <a:p>
            <a:pPr lvl="1"/>
            <a:r>
              <a:rPr lang="en-US" dirty="0"/>
              <a:t>Choose &lt;Zip (Rimmf, ie. R-ball)&gt;</a:t>
            </a:r>
          </a:p>
          <a:p>
            <a:pPr lvl="0"/>
            <a:r>
              <a:rPr lang="en-US" dirty="0"/>
              <a:t>Click &lt;Export&gt;</a:t>
            </a:r>
          </a:p>
          <a:p>
            <a:pPr lvl="0"/>
            <a:r>
              <a:rPr lang="en-US" dirty="0"/>
              <a:t>Add your prefix before the filename provided, e.g., </a:t>
            </a:r>
            <a:r>
              <a:rPr lang="en-US" dirty="0">
                <a:solidFill>
                  <a:srgbClr val="FF0000"/>
                </a:solidFill>
              </a:rPr>
              <a:t>bgoa_</a:t>
            </a:r>
            <a:r>
              <a:rPr lang="en-US" dirty="0"/>
              <a:t>ei-export-170222</a:t>
            </a:r>
          </a:p>
          <a:p>
            <a:pPr lvl="1"/>
            <a:r>
              <a:rPr lang="en-US" dirty="0"/>
              <a:t>Click &lt;OK&gt; &lt;OK&gt;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2381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your R-ball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Go to the preconference wiki page for R-ball uploads </a:t>
            </a:r>
          </a:p>
          <a:p>
            <a:pPr lvl="1"/>
            <a:r>
              <a:rPr lang="en-US" dirty="0"/>
              <a:t>Follow the instructions there to upload your file</a:t>
            </a:r>
          </a:p>
        </p:txBody>
      </p:sp>
    </p:spTree>
    <p:extLst>
      <p:ext uri="{BB962C8B-B14F-4D97-AF65-F5344CB8AC3E}">
        <p14:creationId xmlns:p14="http://schemas.microsoft.com/office/powerpoint/2010/main" val="1578560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636" y="2600325"/>
            <a:ext cx="6794918" cy="22860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Will return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r>
              <a:rPr lang="en-US" sz="4000" b="1" i="1" dirty="0"/>
              <a:t>LUNCH TIME!</a:t>
            </a:r>
          </a:p>
        </p:txBody>
      </p:sp>
      <p:pic>
        <p:nvPicPr>
          <p:cNvPr id="1027" name="Picture 3" descr="C:\Users\kglennan\AppData\Local\Microsoft\Windows\Temporary Internet Files\Content.IE5\AGI32ART\Analogue_clock_face.svg[1]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353" y="3361765"/>
            <a:ext cx="2389094" cy="238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5295900" y="4556312"/>
            <a:ext cx="0" cy="83147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295900" y="4016188"/>
            <a:ext cx="486335" cy="54012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785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what you RIMMFed</a:t>
            </a:r>
          </a:p>
          <a:p>
            <a:r>
              <a:rPr lang="en-US" dirty="0"/>
              <a:t>Brief overview of RDA &amp; linked data</a:t>
            </a:r>
          </a:p>
          <a:p>
            <a:r>
              <a:rPr lang="en-US" dirty="0"/>
              <a:t>Q&amp;A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54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Records: Raw Entity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Work: 86</a:t>
            </a:r>
          </a:p>
          <a:p>
            <a:r>
              <a:rPr lang="en-US" dirty="0"/>
              <a:t>Expression: 81</a:t>
            </a:r>
          </a:p>
          <a:p>
            <a:r>
              <a:rPr lang="en-US" dirty="0"/>
              <a:t>Manifestation: 79</a:t>
            </a:r>
          </a:p>
          <a:p>
            <a:r>
              <a:rPr lang="en-US" dirty="0"/>
              <a:t>Person: 112</a:t>
            </a:r>
          </a:p>
          <a:p>
            <a:r>
              <a:rPr lang="en-US" dirty="0"/>
              <a:t>Corporate body: 13</a:t>
            </a:r>
          </a:p>
          <a:p>
            <a:endParaRPr lang="en-US" dirty="0"/>
          </a:p>
          <a:p>
            <a:r>
              <a:rPr lang="en-US" dirty="0"/>
              <a:t>Total: 371</a:t>
            </a:r>
          </a:p>
          <a:p>
            <a:r>
              <a:rPr lang="en-US" i="1" dirty="0"/>
              <a:t>Note: this includes duplicates</a:t>
            </a:r>
          </a:p>
        </p:txBody>
      </p:sp>
    </p:spTree>
    <p:extLst>
      <p:ext uri="{BB962C8B-B14F-4D97-AF65-F5344CB8AC3E}">
        <p14:creationId xmlns:p14="http://schemas.microsoft.com/office/powerpoint/2010/main" val="1521621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Counts</a:t>
            </a:r>
            <a:br>
              <a:rPr lang="en-US" dirty="0"/>
            </a:br>
            <a:r>
              <a:rPr lang="en-US" sz="3100" dirty="0"/>
              <a:t>Almost 350 created, including…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Work expressed: 122</a:t>
            </a:r>
          </a:p>
          <a:p>
            <a:r>
              <a:rPr lang="en-US" dirty="0"/>
              <a:t>Manifestation of expression: 119</a:t>
            </a:r>
          </a:p>
          <a:p>
            <a:r>
              <a:rPr lang="en-US" dirty="0"/>
              <a:t>Composer: 64</a:t>
            </a:r>
          </a:p>
          <a:p>
            <a:r>
              <a:rPr lang="en-US" dirty="0"/>
              <a:t>Author: 54</a:t>
            </a:r>
          </a:p>
          <a:p>
            <a:r>
              <a:rPr lang="en-US" dirty="0"/>
              <a:t>Performer of: 31</a:t>
            </a:r>
          </a:p>
          <a:p>
            <a:r>
              <a:rPr lang="en-US" dirty="0"/>
              <a:t>Related work: 28</a:t>
            </a:r>
          </a:p>
          <a:p>
            <a:r>
              <a:rPr lang="en-US" dirty="0"/>
              <a:t>Arranger of music: 27</a:t>
            </a:r>
          </a:p>
          <a:p>
            <a:r>
              <a:rPr lang="en-US" dirty="0"/>
              <a:t>Singer: 26</a:t>
            </a:r>
          </a:p>
          <a:p>
            <a:r>
              <a:rPr lang="en-US" dirty="0"/>
              <a:t>Instrumentalist: 22</a:t>
            </a:r>
          </a:p>
          <a:p>
            <a:r>
              <a:rPr lang="en-US" dirty="0"/>
              <a:t>Conductor: 22</a:t>
            </a:r>
          </a:p>
          <a:p>
            <a:r>
              <a:rPr lang="en-US" dirty="0"/>
              <a:t>Lyricist: 18</a:t>
            </a:r>
          </a:p>
          <a:p>
            <a:r>
              <a:rPr lang="en-US" dirty="0"/>
              <a:t>Subject (work): 16</a:t>
            </a:r>
          </a:p>
          <a:p>
            <a:r>
              <a:rPr lang="en-US" dirty="0"/>
              <a:t>Container of (manifestation): 16</a:t>
            </a:r>
          </a:p>
          <a:p>
            <a:r>
              <a:rPr lang="en-US" dirty="0"/>
              <a:t>Musical setting of (work): 11</a:t>
            </a:r>
          </a:p>
          <a:p>
            <a:r>
              <a:rPr lang="en-US" dirty="0"/>
              <a:t>In series: 11</a:t>
            </a:r>
          </a:p>
          <a:p>
            <a:r>
              <a:rPr lang="en-US" dirty="0"/>
              <a:t>Subject relationship: 10</a:t>
            </a:r>
          </a:p>
          <a:p>
            <a:r>
              <a:rPr lang="en-US" dirty="0"/>
              <a:t>Work manifested: 9</a:t>
            </a:r>
          </a:p>
          <a:p>
            <a:r>
              <a:rPr lang="en-US" dirty="0"/>
              <a:t>Subject (person): 9</a:t>
            </a:r>
          </a:p>
          <a:p>
            <a:r>
              <a:rPr lang="en-US" dirty="0"/>
              <a:t>Editor: 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Related person: 8</a:t>
            </a:r>
          </a:p>
          <a:p>
            <a:r>
              <a:rPr lang="en-US" dirty="0"/>
              <a:t>Member: 8</a:t>
            </a:r>
          </a:p>
          <a:p>
            <a:r>
              <a:rPr lang="en-US" dirty="0"/>
              <a:t>Related corporate body: 7</a:t>
            </a:r>
          </a:p>
          <a:p>
            <a:r>
              <a:rPr lang="en-US" dirty="0"/>
              <a:t>Contributor: 7</a:t>
            </a:r>
          </a:p>
          <a:p>
            <a:r>
              <a:rPr lang="en-US" dirty="0"/>
              <a:t>Related manifestation: 6</a:t>
            </a:r>
          </a:p>
          <a:p>
            <a:r>
              <a:rPr lang="en-US" dirty="0"/>
              <a:t>Corporate body: 6</a:t>
            </a:r>
          </a:p>
          <a:p>
            <a:r>
              <a:rPr lang="en-US" dirty="0"/>
              <a:t>Contained in (work): 6</a:t>
            </a:r>
          </a:p>
          <a:p>
            <a:r>
              <a:rPr lang="en-US" dirty="0"/>
              <a:t>Alternate identity: 6</a:t>
            </a:r>
          </a:p>
          <a:p>
            <a:r>
              <a:rPr lang="en-US" dirty="0"/>
              <a:t>Real identity: 4</a:t>
            </a:r>
          </a:p>
          <a:p>
            <a:r>
              <a:rPr lang="en-US" dirty="0"/>
              <a:t>Narrator: 4</a:t>
            </a:r>
          </a:p>
          <a:p>
            <a:r>
              <a:rPr lang="en-US" dirty="0"/>
              <a:t>Container of (expression): 4</a:t>
            </a:r>
          </a:p>
          <a:p>
            <a:r>
              <a:rPr lang="en-US" dirty="0"/>
              <a:t>Librettist: 3</a:t>
            </a:r>
          </a:p>
          <a:p>
            <a:r>
              <a:rPr lang="en-US" dirty="0"/>
              <a:t>Illustrator: 3</a:t>
            </a:r>
          </a:p>
          <a:p>
            <a:r>
              <a:rPr lang="en-US" dirty="0"/>
              <a:t>Other agent associated with work: 2</a:t>
            </a:r>
          </a:p>
          <a:p>
            <a:r>
              <a:rPr lang="en-US" dirty="0"/>
              <a:t>Derivative (work): 2</a:t>
            </a:r>
          </a:p>
          <a:p>
            <a:r>
              <a:rPr lang="en-US" dirty="0"/>
              <a:t>Contained in (manifestation): 2</a:t>
            </a:r>
          </a:p>
          <a:p>
            <a:r>
              <a:rPr lang="en-US" dirty="0"/>
              <a:t>Based on (work): 2</a:t>
            </a:r>
          </a:p>
          <a:p>
            <a:r>
              <a:rPr lang="en-US" dirty="0"/>
              <a:t>Actor: 2</a:t>
            </a:r>
          </a:p>
          <a:p>
            <a:r>
              <a:rPr lang="en-US" dirty="0"/>
              <a:t>Writer of preface: 1</a:t>
            </a:r>
          </a:p>
        </p:txBody>
      </p:sp>
    </p:spTree>
    <p:extLst>
      <p:ext uri="{BB962C8B-B14F-4D97-AF65-F5344CB8AC3E}">
        <p14:creationId xmlns:p14="http://schemas.microsoft.com/office/powerpoint/2010/main" val="4121399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Volumes:  60</a:t>
            </a:r>
          </a:p>
          <a:p>
            <a:r>
              <a:rPr lang="en-US" dirty="0"/>
              <a:t>Audio discs: 17</a:t>
            </a:r>
          </a:p>
          <a:p>
            <a:r>
              <a:rPr lang="en-US" dirty="0"/>
              <a:t>DVDs: 1</a:t>
            </a:r>
          </a:p>
          <a:p>
            <a:r>
              <a:rPr lang="en-US" dirty="0"/>
              <a:t>Aperture card: 1  [hmm…]</a:t>
            </a:r>
          </a:p>
        </p:txBody>
      </p:sp>
    </p:spTree>
    <p:extLst>
      <p:ext uri="{BB962C8B-B14F-4D97-AF65-F5344CB8AC3E}">
        <p14:creationId xmlns:p14="http://schemas.microsoft.com/office/powerpoint/2010/main" val="659752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Notated music: 38</a:t>
            </a:r>
          </a:p>
          <a:p>
            <a:r>
              <a:rPr lang="en-US" dirty="0"/>
              <a:t>Performed music: 22</a:t>
            </a:r>
          </a:p>
          <a:p>
            <a:r>
              <a:rPr lang="en-US" dirty="0"/>
              <a:t>Text: 18</a:t>
            </a:r>
          </a:p>
          <a:p>
            <a:r>
              <a:rPr lang="en-US" dirty="0"/>
              <a:t>Two-dimensional moving image: 1</a:t>
            </a:r>
          </a:p>
        </p:txBody>
      </p:sp>
    </p:spTree>
    <p:extLst>
      <p:ext uri="{BB962C8B-B14F-4D97-AF65-F5344CB8AC3E}">
        <p14:creationId xmlns:p14="http://schemas.microsoft.com/office/powerpoint/2010/main" val="2338446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Curating the Resulting R-ball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duplicates</a:t>
            </a:r>
          </a:p>
          <a:p>
            <a:pPr lvl="1"/>
            <a:r>
              <a:rPr lang="en-US" dirty="0"/>
              <a:t>But retain different relationship data as needed</a:t>
            </a:r>
          </a:p>
          <a:p>
            <a:pPr lvl="1"/>
            <a:r>
              <a:rPr lang="en-US" dirty="0"/>
              <a:t>Merge contents as appropriate</a:t>
            </a:r>
          </a:p>
          <a:p>
            <a:r>
              <a:rPr lang="en-US" dirty="0"/>
              <a:t>Publish on </a:t>
            </a:r>
            <a:r>
              <a:rPr lang="en-US" dirty="0">
                <a:hlinkClick r:id="rId2"/>
              </a:rPr>
              <a:t>http://rballs.info/topics/other/beatathon/</a:t>
            </a:r>
            <a:endParaRPr lang="en-US" dirty="0"/>
          </a:p>
          <a:p>
            <a:pPr lvl="1"/>
            <a:r>
              <a:rPr lang="en-US" dirty="0"/>
              <a:t>Do you want raw &amp; curated forms up?</a:t>
            </a:r>
          </a:p>
        </p:txBody>
      </p:sp>
    </p:spTree>
    <p:extLst>
      <p:ext uri="{BB962C8B-B14F-4D97-AF65-F5344CB8AC3E}">
        <p14:creationId xmlns:p14="http://schemas.microsoft.com/office/powerpoint/2010/main" val="4259155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RDA &amp; linked data initiatives</a:t>
            </a:r>
          </a:p>
          <a:p>
            <a:pPr lvl="1"/>
            <a:r>
              <a:rPr lang="en-US" dirty="0"/>
              <a:t>Registered vocabularies in the Open Metadata Registry (OMR) – allows for </a:t>
            </a:r>
          </a:p>
          <a:p>
            <a:pPr lvl="2"/>
            <a:r>
              <a:rPr lang="en-US" dirty="0"/>
              <a:t>Easier maintenance of the RDA Toolkit definitions and instructions</a:t>
            </a:r>
          </a:p>
          <a:p>
            <a:pPr lvl="2"/>
            <a:r>
              <a:rPr lang="en-US" dirty="0"/>
              <a:t>Support for RDA translations</a:t>
            </a:r>
          </a:p>
          <a:p>
            <a:pPr lvl="2"/>
            <a:r>
              <a:rPr lang="en-US" dirty="0"/>
              <a:t>Reuse of RDA terms outside of RDA itself</a:t>
            </a:r>
          </a:p>
          <a:p>
            <a:pPr lvl="2"/>
            <a:r>
              <a:rPr lang="en-US" dirty="0"/>
              <a:t>Mappings to other registered vocabularies</a:t>
            </a:r>
          </a:p>
          <a:p>
            <a:pPr lvl="3"/>
            <a:r>
              <a:rPr lang="en-US" dirty="0"/>
              <a:t>Dublin Core, ISBD, MARC21, etc.</a:t>
            </a:r>
          </a:p>
        </p:txBody>
      </p:sp>
    </p:spTree>
    <p:extLst>
      <p:ext uri="{BB962C8B-B14F-4D97-AF65-F5344CB8AC3E}">
        <p14:creationId xmlns:p14="http://schemas.microsoft.com/office/powerpoint/2010/main" val="262364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 and 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/>
            <a:r>
              <a:rPr lang="en-US" sz="3400" dirty="0"/>
              <a:t>Organizer / Instructor</a:t>
            </a:r>
          </a:p>
          <a:p>
            <a:pPr lvl="1" fontAlgn="base"/>
            <a:r>
              <a:rPr lang="en-US" dirty="0"/>
              <a:t>Kathy Glennan, ALA Representative, RDA Steering Committee</a:t>
            </a:r>
          </a:p>
          <a:p>
            <a:pPr lvl="0" fontAlgn="base">
              <a:spcBef>
                <a:spcPts val="900"/>
              </a:spcBef>
            </a:pPr>
            <a:r>
              <a:rPr lang="en-US" sz="3400" dirty="0"/>
              <a:t>Consultant</a:t>
            </a:r>
          </a:p>
          <a:p>
            <a:pPr lvl="1" fontAlgn="base"/>
            <a:r>
              <a:rPr lang="en-US" dirty="0"/>
              <a:t>Tracey Snyder, MLA Cataloging and Metadata Committee Chair</a:t>
            </a:r>
          </a:p>
          <a:p>
            <a:pPr lvl="0" fontAlgn="base">
              <a:spcBef>
                <a:spcPts val="900"/>
              </a:spcBef>
            </a:pPr>
            <a:r>
              <a:rPr lang="en-US" sz="3400" dirty="0"/>
              <a:t>Coaches</a:t>
            </a:r>
          </a:p>
          <a:p>
            <a:pPr lvl="1" fontAlgn="base"/>
            <a:r>
              <a:rPr lang="en-US" dirty="0"/>
              <a:t>Kristi Bergland, University of Minnesota</a:t>
            </a:r>
          </a:p>
          <a:p>
            <a:pPr lvl="1" fontAlgn="base"/>
            <a:r>
              <a:rPr lang="en-US" dirty="0"/>
              <a:t>Jean Harden, University of North Texas</a:t>
            </a:r>
          </a:p>
          <a:p>
            <a:pPr lvl="1" fontAlgn="base"/>
            <a:r>
              <a:rPr lang="en-US" dirty="0"/>
              <a:t>Karen Peters, Bates College</a:t>
            </a:r>
          </a:p>
          <a:p>
            <a:pPr lvl="0" fontAlgn="base">
              <a:spcBef>
                <a:spcPts val="900"/>
              </a:spcBef>
            </a:pPr>
            <a:r>
              <a:rPr lang="en-US" sz="3400" dirty="0"/>
              <a:t>Moral support and additional planning guidance</a:t>
            </a:r>
          </a:p>
          <a:p>
            <a:pPr lvl="1" fontAlgn="base"/>
            <a:r>
              <a:rPr lang="en-US" dirty="0"/>
              <a:t>Lisa Hooper, MLA Education Committee Chair</a:t>
            </a:r>
          </a:p>
          <a:p>
            <a:pPr lvl="1" fontAlgn="base"/>
            <a:r>
              <a:rPr lang="en-US" dirty="0"/>
              <a:t>Molly O’Brien, MOUG Continuing Education Coordinator</a:t>
            </a:r>
          </a:p>
          <a:p>
            <a:pPr lvl="1" fontAlgn="base"/>
            <a:r>
              <a:rPr lang="en-US" dirty="0"/>
              <a:t>Diane Steinhaus, MLA Convention Manager</a:t>
            </a:r>
          </a:p>
        </p:txBody>
      </p:sp>
    </p:spTree>
    <p:extLst>
      <p:ext uri="{BB962C8B-B14F-4D97-AF65-F5344CB8AC3E}">
        <p14:creationId xmlns:p14="http://schemas.microsoft.com/office/powerpoint/2010/main" val="2285832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OMR &amp; RDA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OMR contains labels, definitions, and scope notes of:</a:t>
            </a:r>
          </a:p>
          <a:p>
            <a:pPr lvl="1"/>
            <a:r>
              <a:rPr lang="en-GB" dirty="0"/>
              <a:t>RDA entities</a:t>
            </a:r>
          </a:p>
          <a:p>
            <a:pPr lvl="1"/>
            <a:r>
              <a:rPr lang="en-GB" dirty="0"/>
              <a:t>RDA relationship elements and designators</a:t>
            </a:r>
          </a:p>
          <a:p>
            <a:pPr lvl="1"/>
            <a:r>
              <a:rPr lang="en-GB" dirty="0"/>
              <a:t>RDA attribute elements</a:t>
            </a:r>
          </a:p>
          <a:p>
            <a:pPr lvl="1"/>
            <a:r>
              <a:rPr lang="en-GB" dirty="0"/>
              <a:t>RDA meta (provenance) elements</a:t>
            </a:r>
          </a:p>
          <a:p>
            <a:pPr lvl="1"/>
            <a:r>
              <a:rPr lang="en-GB" dirty="0"/>
              <a:t>RDA vocabulary encoding schemes</a:t>
            </a:r>
          </a:p>
          <a:p>
            <a:pPr lvl="1"/>
            <a:r>
              <a:rPr lang="en-GB" dirty="0"/>
              <a:t>RDA terms used in guidance and instructions</a:t>
            </a:r>
          </a:p>
          <a:p>
            <a:r>
              <a:rPr lang="en-GB" dirty="0"/>
              <a:t>Used in several RDA services, not just the Toolkit</a:t>
            </a:r>
          </a:p>
          <a:p>
            <a:r>
              <a:rPr lang="en-GB" dirty="0"/>
              <a:t>Has open CC0 license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80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OMR Example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" t="1641"/>
          <a:stretch/>
        </p:blipFill>
        <p:spPr bwMode="auto">
          <a:xfrm>
            <a:off x="1009291" y="1570490"/>
            <a:ext cx="8134709" cy="448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4207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OMR in the RDA Toolkit </a:t>
            </a:r>
            <a:br>
              <a:rPr lang="en-US" dirty="0"/>
            </a:br>
            <a:r>
              <a:rPr lang="en-US" dirty="0"/>
              <a:t>(just English for now)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158" y="1630393"/>
            <a:ext cx="6401223" cy="215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158" y="3961412"/>
            <a:ext cx="6492067" cy="252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3171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Data: Cataloging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" dirty="0"/>
              <a:t>No longer cataloging for users directly</a:t>
            </a:r>
          </a:p>
          <a:p>
            <a:pPr lvl="0"/>
            <a:r>
              <a:rPr lang="en" dirty="0"/>
              <a:t>Instead, you’re cataloging for machines that</a:t>
            </a:r>
          </a:p>
          <a:p>
            <a:pPr lvl="1"/>
            <a:r>
              <a:rPr lang="en" dirty="0"/>
              <a:t>Need to understand your data</a:t>
            </a:r>
          </a:p>
          <a:p>
            <a:pPr lvl="1"/>
            <a:r>
              <a:rPr lang="en" dirty="0"/>
              <a:t>Respond intelligently to queries from users</a:t>
            </a:r>
          </a:p>
          <a:p>
            <a:pPr lvl="2"/>
            <a:r>
              <a:rPr lang="en" dirty="0"/>
              <a:t>Based on what the machine knows about the things you cataloged</a:t>
            </a:r>
          </a:p>
          <a:p>
            <a:pPr lvl="2"/>
            <a:r>
              <a:rPr lang="en" dirty="0"/>
              <a:t>Can happen at any future point in time, from a wide variety of locations, cultures, etc.</a:t>
            </a:r>
          </a:p>
          <a:p>
            <a:r>
              <a:rPr lang="en" dirty="0"/>
              <a:t>Create “statements”, not “records”</a:t>
            </a:r>
          </a:p>
          <a:p>
            <a:r>
              <a:rPr lang="en" dirty="0"/>
              <a:t>Integrate vocabularies beyond RDA as needed</a:t>
            </a:r>
          </a:p>
        </p:txBody>
      </p:sp>
    </p:spTree>
    <p:extLst>
      <p:ext uri="{BB962C8B-B14F-4D97-AF65-F5344CB8AC3E}">
        <p14:creationId xmlns:p14="http://schemas.microsoft.com/office/powerpoint/2010/main" val="3906390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Linked Data: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Publisher</a:t>
            </a:r>
          </a:p>
          <a:p>
            <a:pPr lvl="1"/>
            <a:r>
              <a:rPr lang="en-US" i="1" dirty="0"/>
              <a:t>Create</a:t>
            </a:r>
            <a:r>
              <a:rPr lang="en-US" dirty="0"/>
              <a:t> linked data in your system</a:t>
            </a:r>
          </a:p>
          <a:p>
            <a:pPr lvl="1"/>
            <a:r>
              <a:rPr lang="en-US" i="1" dirty="0"/>
              <a:t>Publish</a:t>
            </a:r>
            <a:r>
              <a:rPr lang="en-US" dirty="0"/>
              <a:t> it on the open web</a:t>
            </a:r>
          </a:p>
          <a:p>
            <a:r>
              <a:rPr lang="en-US" dirty="0"/>
              <a:t>Subscriber</a:t>
            </a:r>
          </a:p>
          <a:p>
            <a:pPr lvl="1"/>
            <a:r>
              <a:rPr lang="en-US" i="1" dirty="0"/>
              <a:t>Harvest</a:t>
            </a:r>
            <a:r>
              <a:rPr lang="en-US" dirty="0"/>
              <a:t> data from the open web</a:t>
            </a:r>
          </a:p>
          <a:p>
            <a:pPr lvl="1"/>
            <a:r>
              <a:rPr lang="en-US" i="1" dirty="0"/>
              <a:t>Integrate</a:t>
            </a:r>
            <a:r>
              <a:rPr lang="en-US" dirty="0"/>
              <a:t> the data into your system</a:t>
            </a:r>
          </a:p>
          <a:p>
            <a:pPr lvl="2"/>
            <a:r>
              <a:rPr lang="en-US" dirty="0"/>
              <a:t>Likely no monolithic source of linked data that is queried in real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601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Data: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Failure of a machine to understand the data</a:t>
            </a:r>
          </a:p>
          <a:p>
            <a:pPr lvl="1"/>
            <a:r>
              <a:rPr lang="en-US" dirty="0"/>
              <a:t>Incompatible vocabularies</a:t>
            </a:r>
          </a:p>
          <a:p>
            <a:pPr lvl="1"/>
            <a:r>
              <a:rPr lang="en-US" dirty="0"/>
              <a:t>Undefined vocabularies </a:t>
            </a:r>
          </a:p>
          <a:p>
            <a:pPr lvl="1"/>
            <a:r>
              <a:rPr lang="en-US" dirty="0"/>
              <a:t>Inappropriate vocabularies</a:t>
            </a:r>
          </a:p>
          <a:p>
            <a:pPr lvl="1"/>
            <a:r>
              <a:rPr lang="en-US" dirty="0"/>
              <a:t>Inappropriate, incomplete, invalid data</a:t>
            </a:r>
          </a:p>
          <a:p>
            <a:pPr lvl="1"/>
            <a:r>
              <a:rPr lang="en-US" dirty="0"/>
              <a:t>Link rot</a:t>
            </a:r>
          </a:p>
          <a:p>
            <a:r>
              <a:rPr lang="en-US" dirty="0"/>
              <a:t>No published linked data ever goes away, even if it’s wrong</a:t>
            </a:r>
          </a:p>
          <a:p>
            <a:pPr lvl="1"/>
            <a:r>
              <a:rPr lang="en-US" dirty="0"/>
              <a:t>But, new assertions can be made, provenance provided,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37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41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0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20320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534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RIMMF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&amp; guidance on RIMMF website </a:t>
            </a:r>
            <a:br>
              <a:rPr lang="en-US" dirty="0"/>
            </a:br>
            <a:r>
              <a:rPr lang="en-US" sz="2800" dirty="0">
                <a:hlinkClick r:id="rId3"/>
              </a:rPr>
              <a:t>http://www.marcofquality.com/wiki/rimmf3</a:t>
            </a:r>
            <a:r>
              <a:rPr lang="en-US" sz="2800" dirty="0"/>
              <a:t> </a:t>
            </a:r>
          </a:p>
          <a:p>
            <a:pPr lvl="1"/>
            <a:r>
              <a:rPr lang="en-US" dirty="0"/>
              <a:t>User guide</a:t>
            </a:r>
          </a:p>
          <a:p>
            <a:pPr lvl="1"/>
            <a:r>
              <a:rPr lang="en-US" dirty="0"/>
              <a:t>Most commonly needed functions</a:t>
            </a:r>
          </a:p>
          <a:p>
            <a:r>
              <a:rPr lang="en-US" dirty="0"/>
              <a:t>Today, think “in RDA” not “in MARC”</a:t>
            </a:r>
          </a:p>
          <a:p>
            <a:pPr lvl="1"/>
            <a:r>
              <a:rPr lang="en-US" dirty="0"/>
              <a:t>Apply RDA as written</a:t>
            </a:r>
          </a:p>
          <a:p>
            <a:pPr lvl="1"/>
            <a:r>
              <a:rPr lang="en-US" dirty="0"/>
              <a:t>Don’t take MARC-based shortcuts</a:t>
            </a:r>
          </a:p>
          <a:p>
            <a:pPr lvl="1"/>
            <a:r>
              <a:rPr lang="en-US" dirty="0"/>
              <a:t>Not obliged to use LC-PCC Policy Statements or MLA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2267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RIMMF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Designed as a training / visualization tool</a:t>
            </a:r>
          </a:p>
          <a:p>
            <a:r>
              <a:rPr lang="en-US" dirty="0"/>
              <a:t>Enables seeing RDA in a new way</a:t>
            </a:r>
          </a:p>
          <a:p>
            <a:r>
              <a:rPr lang="en-US" dirty="0"/>
              <a:t>Promotes greater understanding of the FRBR model</a:t>
            </a:r>
          </a:p>
          <a:p>
            <a:r>
              <a:rPr lang="en-US" dirty="0"/>
              <a:t>Helps catalogers identify gaps in RDA</a:t>
            </a:r>
          </a:p>
          <a:p>
            <a:r>
              <a:rPr lang="en-US" dirty="0"/>
              <a:t>Linked subjects limited to WEMI, PFC</a:t>
            </a:r>
          </a:p>
          <a:p>
            <a:r>
              <a:rPr lang="en-US" dirty="0"/>
              <a:t>Limited applicability to the “real world” of cataloging – at least for 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RIMMF Multilingual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change from English language and labels</a:t>
            </a:r>
          </a:p>
          <a:p>
            <a:pPr lvl="1"/>
            <a:r>
              <a:rPr lang="en-US" dirty="0"/>
              <a:t>Options &gt; Setup &gt; Set language and labels</a:t>
            </a:r>
          </a:p>
          <a:p>
            <a:pPr lvl="1"/>
            <a:r>
              <a:rPr lang="en-US" dirty="0"/>
              <a:t>Choose your preferred language </a:t>
            </a:r>
          </a:p>
          <a:p>
            <a:pPr lvl="2"/>
            <a:r>
              <a:rPr lang="en-US" dirty="0"/>
              <a:t>For vocabulary terms and/or program language</a:t>
            </a:r>
          </a:p>
          <a:p>
            <a:r>
              <a:rPr lang="en-US" dirty="0"/>
              <a:t>Terms drawn from the RDA entries in the Open Metadata Registry</a:t>
            </a:r>
          </a:p>
        </p:txBody>
      </p:sp>
    </p:spTree>
    <p:extLst>
      <p:ext uri="{BB962C8B-B14F-4D97-AF65-F5344CB8AC3E}">
        <p14:creationId xmlns:p14="http://schemas.microsoft.com/office/powerpoint/2010/main" val="289921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Fun!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agonize over making a perfect RDA record</a:t>
            </a:r>
          </a:p>
          <a:p>
            <a:pPr lvl="1"/>
            <a:r>
              <a:rPr lang="en-US" dirty="0"/>
              <a:t>This is a chance for you to explore a </a:t>
            </a:r>
            <a:br>
              <a:rPr lang="en-US" dirty="0"/>
            </a:br>
            <a:r>
              <a:rPr lang="en-US" dirty="0"/>
              <a:t>non-MARC way of capturing RDA data</a:t>
            </a:r>
          </a:p>
          <a:p>
            <a:pPr lvl="1"/>
            <a:r>
              <a:rPr lang="en-US" dirty="0"/>
              <a:t>If you run into problems, ask me or a coach for help</a:t>
            </a:r>
          </a:p>
          <a:p>
            <a:pPr lvl="2"/>
            <a:r>
              <a:rPr lang="en-US" dirty="0"/>
              <a:t>Document your questions, but also make a decision and move on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4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Restart RIMMF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Clr>
                <a:srgbClr val="1D6125"/>
              </a:buClr>
              <a:buSzPct val="80000"/>
              <a:buFont typeface="Wingdings 2"/>
              <a:buChar char=""/>
            </a:pPr>
            <a:r>
              <a:rPr lang="en-US" dirty="0"/>
              <a:t>If personal name dates aren’t displaying correctly in an AAP</a:t>
            </a:r>
          </a:p>
          <a:p>
            <a:pPr marL="612648" lvl="2" indent="-283464">
              <a:spcBef>
                <a:spcPts val="600"/>
              </a:spcBef>
              <a:buClr>
                <a:srgbClr val="1D6125"/>
              </a:buClr>
              <a:buSzPct val="80000"/>
              <a:buFont typeface="Wingdings 2"/>
              <a:buChar char=""/>
            </a:pPr>
            <a:r>
              <a:rPr lang="en-US" dirty="0"/>
              <a:t>Just the death date, even if the birth date should also be there?</a:t>
            </a:r>
          </a:p>
          <a:p>
            <a:pPr marL="365760" lvl="1" indent="-283464">
              <a:spcBef>
                <a:spcPts val="600"/>
              </a:spcBef>
              <a:buClr>
                <a:srgbClr val="1D6125"/>
              </a:buClr>
              <a:buSzPct val="80000"/>
              <a:buFont typeface="Wingdings 2"/>
              <a:buChar char=""/>
            </a:pPr>
            <a:r>
              <a:rPr lang="en-US" dirty="0"/>
              <a:t>If complicated relationships between works aren’t showing up in the R-Tree</a:t>
            </a:r>
          </a:p>
          <a:p>
            <a:pPr marL="612648" lvl="2" indent="-283464">
              <a:spcBef>
                <a:spcPts val="600"/>
              </a:spcBef>
              <a:buClr>
                <a:srgbClr val="1D6125"/>
              </a:buClr>
              <a:buSzPct val="80000"/>
              <a:buFont typeface="Wingdings 2"/>
              <a:buChar char=""/>
            </a:pPr>
            <a:r>
              <a:rPr lang="en-US" dirty="0"/>
              <a:t>Even though everything is linked correctly</a:t>
            </a:r>
          </a:p>
          <a:p>
            <a:pPr marL="365760" lvl="1" indent="-283464">
              <a:spcBef>
                <a:spcPts val="600"/>
              </a:spcBef>
              <a:buClr>
                <a:srgbClr val="1D6125"/>
              </a:buClr>
              <a:buSzPct val="80000"/>
              <a:buFont typeface="Wingdings 2"/>
              <a:buChar char=""/>
            </a:pPr>
            <a:r>
              <a:rPr lang="en-US" dirty="0"/>
              <a:t>Seeing anything else that strikes you as a strange display</a:t>
            </a:r>
          </a:p>
          <a:p>
            <a:pPr marL="365760" lvl="1" indent="-283464">
              <a:spcBef>
                <a:spcPts val="600"/>
              </a:spcBef>
              <a:buClr>
                <a:srgbClr val="1D6125"/>
              </a:buClr>
              <a:buSzPct val="80000"/>
              <a:buFont typeface="Wingdings 2"/>
              <a:buChar char=""/>
            </a:pPr>
            <a:r>
              <a:rPr lang="en-US" dirty="0"/>
              <a:t>If restarting doesn’t fix the problem, notify me or a coach</a:t>
            </a:r>
          </a:p>
        </p:txBody>
      </p:sp>
    </p:spTree>
    <p:extLst>
      <p:ext uri="{BB962C8B-B14F-4D97-AF65-F5344CB8AC3E}">
        <p14:creationId xmlns:p14="http://schemas.microsoft.com/office/powerpoint/2010/main" val="4078183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3D572C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1919</TotalTime>
  <Words>1628</Words>
  <Application>Microsoft Office PowerPoint</Application>
  <PresentationFormat>On-screen Show (4:3)</PresentationFormat>
  <Paragraphs>310</Paragraphs>
  <Slides>37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Calibri</vt:lpstr>
      <vt:lpstr>Gill Sans MT</vt:lpstr>
      <vt:lpstr>Lucida Sans Unicode</vt:lpstr>
      <vt:lpstr>Verdana</vt:lpstr>
      <vt:lpstr>Wingdings 2</vt:lpstr>
      <vt:lpstr>Solstice</vt:lpstr>
      <vt:lpstr>The Beat Goes On-Athon</vt:lpstr>
      <vt:lpstr>Setting Up</vt:lpstr>
      <vt:lpstr>Introductions and Thanks</vt:lpstr>
      <vt:lpstr>Schedule</vt:lpstr>
      <vt:lpstr>RIMMF Reminders</vt:lpstr>
      <vt:lpstr>About RIMMF</vt:lpstr>
      <vt:lpstr>RIMMF Multilingual Support</vt:lpstr>
      <vt:lpstr>Have Fun! </vt:lpstr>
      <vt:lpstr>When to Restart RIMMF</vt:lpstr>
      <vt:lpstr>Data Entry in RIMMF</vt:lpstr>
      <vt:lpstr>RIMMF Records from Scratch</vt:lpstr>
      <vt:lpstr>Bringing in Authority Records</vt:lpstr>
      <vt:lpstr>Importing MARC21 Records</vt:lpstr>
      <vt:lpstr>After Importing … </vt:lpstr>
      <vt:lpstr>RIMMF Special Characters</vt:lpstr>
      <vt:lpstr>Checking Your Work</vt:lpstr>
      <vt:lpstr>PowerPoint Presentation</vt:lpstr>
      <vt:lpstr>Some RIMMF Shortcut Keys</vt:lpstr>
      <vt:lpstr>Entering Musical Flats, etc.</vt:lpstr>
      <vt:lpstr>Exporting your R-ball</vt:lpstr>
      <vt:lpstr>Uploading your R-ball</vt:lpstr>
      <vt:lpstr>Will return</vt:lpstr>
      <vt:lpstr>Discussion Time</vt:lpstr>
      <vt:lpstr>Today’s Records: Raw Entity Count</vt:lpstr>
      <vt:lpstr>Relationship Counts Almost 350 created, including…</vt:lpstr>
      <vt:lpstr>Carrier Counts</vt:lpstr>
      <vt:lpstr>Content Counts</vt:lpstr>
      <vt:lpstr>Curating the Resulting R-ball</vt:lpstr>
      <vt:lpstr>Looking Forward</vt:lpstr>
      <vt:lpstr>OMR &amp; RDA</vt:lpstr>
      <vt:lpstr>OMR Example</vt:lpstr>
      <vt:lpstr>OMR in the RDA Toolkit  (just English for now)</vt:lpstr>
      <vt:lpstr>Linked Data: Cataloging Mindset</vt:lpstr>
      <vt:lpstr>Linked Data: Roles</vt:lpstr>
      <vt:lpstr>Linked Data: Risks</vt:lpstr>
      <vt:lpstr>Q&amp;A Time 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Beat Goes On-Athon</dc:title>
  <dc:creator>Kathy Glennan</dc:creator>
  <cp:lastModifiedBy>Gordon Dunsire</cp:lastModifiedBy>
  <cp:revision>66</cp:revision>
  <dcterms:created xsi:type="dcterms:W3CDTF">2017-02-07T20:14:23Z</dcterms:created>
  <dcterms:modified xsi:type="dcterms:W3CDTF">2017-03-04T12:10:45Z</dcterms:modified>
</cp:coreProperties>
</file>